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s/slide22.xml" ContentType="application/vnd.openxmlformats-officedocument.presentationml.slide+xml"/>
  <Override PartName="/ppt/embeddings/Microsoft_Equation3.bin" ContentType="application/vnd.openxmlformats-officedocument.oleObject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Default Extension="pdf" ContentType="application/pdf"/>
  <Override PartName="/ppt/slideLayouts/slideLayout1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3.xml" ContentType="application/vnd.openxmlformats-officedocument.presentationml.notesSlide+xml"/>
  <Default Extension="wdp" ContentType="image/vnd.ms-photo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theme/theme5.xml" ContentType="application/vnd.openxmlformats-officedocument.them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embeddings/Microsoft_Equation2.bin" ContentType="application/vnd.openxmlformats-officedocument.oleObject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  <p:sldMasterId id="2147483660" r:id="rId2"/>
    <p:sldMasterId id="2147483693" r:id="rId3"/>
  </p:sldMasterIdLst>
  <p:notesMasterIdLst>
    <p:notesMasterId r:id="rId29"/>
  </p:notesMasterIdLst>
  <p:handoutMasterIdLst>
    <p:handoutMasterId r:id="rId30"/>
  </p:handoutMasterIdLst>
  <p:sldIdLst>
    <p:sldId id="256" r:id="rId4"/>
    <p:sldId id="289" r:id="rId5"/>
    <p:sldId id="343" r:id="rId6"/>
    <p:sldId id="315" r:id="rId7"/>
    <p:sldId id="344" r:id="rId8"/>
    <p:sldId id="341" r:id="rId9"/>
    <p:sldId id="294" r:id="rId10"/>
    <p:sldId id="318" r:id="rId11"/>
    <p:sldId id="329" r:id="rId12"/>
    <p:sldId id="337" r:id="rId13"/>
    <p:sldId id="299" r:id="rId14"/>
    <p:sldId id="330" r:id="rId15"/>
    <p:sldId id="334" r:id="rId16"/>
    <p:sldId id="348" r:id="rId17"/>
    <p:sldId id="349" r:id="rId18"/>
    <p:sldId id="312" r:id="rId19"/>
    <p:sldId id="345" r:id="rId20"/>
    <p:sldId id="290" r:id="rId21"/>
    <p:sldId id="346" r:id="rId22"/>
    <p:sldId id="347" r:id="rId23"/>
    <p:sldId id="326" r:id="rId24"/>
    <p:sldId id="319" r:id="rId25"/>
    <p:sldId id="320" r:id="rId26"/>
    <p:sldId id="321" r:id="rId27"/>
    <p:sldId id="32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EFBF4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6456" autoAdjust="0"/>
  </p:normalViewPr>
  <p:slideViewPr>
    <p:cSldViewPr>
      <p:cViewPr>
        <p:scale>
          <a:sx n="100" d="100"/>
          <a:sy n="100" d="100"/>
        </p:scale>
        <p:origin x="-1832" y="-4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Relationship Id="rId2" Type="http://schemas.openxmlformats.org/officeDocument/2006/relationships/image" Target="../media/image6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AEC76-F6EA-C24E-AD45-BAC5948F521D}" type="datetimeFigureOut">
              <a:rPr lang="en-US" smtClean="0"/>
              <a:pPr/>
              <a:t>11/29/12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81428-84DA-684A-9DA4-B212813B07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794CB-14D2-462F-89D2-C9F62F40C854}" type="datetimeFigureOut">
              <a:rPr lang="en-US" smtClean="0"/>
              <a:pPr/>
              <a:t>11/29/12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0015F-B5A8-4A68-B439-69372DD55B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6953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also learned that a simple proton is an extremely complex and ever evolving conglomerate of quarks, antiquarks and gluons.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conglomerate is as a distribution of various component. It can be expressed, for example as function of </a:t>
            </a:r>
            <a:r>
              <a:rPr lang="en-US" sz="1200" dirty="0" err="1" smtClean="0">
                <a:ea typeface="Arial" charset="0"/>
                <a:cs typeface="Arial" charset="0"/>
                <a:sym typeface="Arial" charset="0"/>
              </a:rPr>
              <a:t>Bjorken</a:t>
            </a:r>
            <a:r>
              <a:rPr lang="en-US" sz="1200" dirty="0" smtClean="0">
                <a:ea typeface="Arial" charset="0"/>
                <a:cs typeface="Arial" charset="0"/>
                <a:sym typeface="Arial" charset="0"/>
              </a:rPr>
              <a:t> x, a part of the momentum carried</a:t>
            </a:r>
            <a:r>
              <a:rPr lang="en-US" sz="1200" baseline="0" dirty="0" smtClean="0">
                <a:ea typeface="Arial" charset="0"/>
                <a:cs typeface="Arial" charset="0"/>
                <a:sym typeface="Arial" charset="0"/>
              </a:rPr>
              <a:t> by a </a:t>
            </a:r>
            <a:r>
              <a:rPr lang="en-US" sz="1200" baseline="0" dirty="0" err="1" smtClean="0">
                <a:ea typeface="Arial" charset="0"/>
                <a:cs typeface="Arial" charset="0"/>
                <a:sym typeface="Arial" charset="0"/>
              </a:rPr>
              <a:t>parton</a:t>
            </a:r>
            <a:r>
              <a:rPr lang="en-US" sz="1200" baseline="0" dirty="0" smtClean="0">
                <a:ea typeface="Arial" charset="0"/>
                <a:cs typeface="Arial" charset="0"/>
                <a:sym typeface="Arial" charset="0"/>
              </a:rPr>
              <a:t> </a:t>
            </a:r>
            <a:r>
              <a:rPr lang="en-US" sz="1200" i="1" baseline="0" dirty="0" smtClean="0">
                <a:ea typeface="Arial" charset="0"/>
                <a:cs typeface="Arial" charset="0"/>
                <a:sym typeface="Arial" charset="0"/>
              </a:rPr>
              <a:t>(in infinite momentum frame!)</a:t>
            </a:r>
            <a:r>
              <a:rPr lang="en-US" sz="1200" baseline="0" dirty="0" smtClean="0">
                <a:ea typeface="Arial" charset="0"/>
                <a:cs typeface="Arial" charset="0"/>
                <a:sym typeface="Arial" charset="0"/>
              </a:rPr>
              <a:t>. While density at large x has significant contribution from valence quarks, the low-x landscape is dominated by soft gluons. </a:t>
            </a:r>
            <a:r>
              <a:rPr kumimoji="1" lang="en-US" sz="1200" kern="1200" baseline="0" dirty="0" smtClean="0">
                <a:solidFill>
                  <a:schemeClr val="tx1"/>
                </a:solidFill>
                <a:latin typeface="Times New Roman"/>
                <a:ea typeface="ＭＳ Ｐ明朝" charset="-128"/>
                <a:cs typeface="Times New Roman"/>
              </a:rPr>
              <a:t>Thus, studying gluons – and there saturation at low x – is quite natural, if we want to know what the visible universe and we are built from?</a:t>
            </a:r>
            <a:endParaRPr lang="en-US" dirty="0" smtClean="0">
              <a:latin typeface="Times New Roman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Times New Roman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200" kern="1200" baseline="0" dirty="0" smtClean="0">
              <a:solidFill>
                <a:schemeClr val="tx1"/>
              </a:solidFill>
              <a:latin typeface="Times New Roman"/>
              <a:ea typeface="ＭＳ Ｐ明朝" charset="-128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200" kern="1200" baseline="0" dirty="0" smtClean="0">
              <a:solidFill>
                <a:schemeClr val="tx1"/>
              </a:solidFill>
              <a:latin typeface="Times New Roman"/>
              <a:ea typeface="ＭＳ Ｐ明朝" charset="-128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200" kern="1200" baseline="0" dirty="0" smtClean="0">
              <a:solidFill>
                <a:schemeClr val="tx1"/>
              </a:solidFill>
              <a:latin typeface="Times New Roman"/>
              <a:ea typeface="ＭＳ Ｐ明朝" charset="-128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latin typeface="Times New Roman"/>
              <a:cs typeface="Times New Roman"/>
            </a:endParaRPr>
          </a:p>
          <a:p>
            <a:endParaRPr lang="en-US" baseline="0" dirty="0" smtClean="0">
              <a:latin typeface="Times New Roman"/>
              <a:cs typeface="Times New Roman"/>
            </a:endParaRPr>
          </a:p>
          <a:p>
            <a:endParaRPr lang="en-US" baseline="0" dirty="0" smtClean="0">
              <a:latin typeface="Times New Roman"/>
              <a:cs typeface="Times New Roman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3008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ＭＳ Ｐ明朝" charset="-128"/>
              </a:rPr>
              <a:t>We all – from taxpayers to politicians - should be reminded about the value of fundamental physics research: the way Michael Faraday responded to the Great Britain’s  minister of finance – and future prime minister – who question usefulness of this fundamental research.</a:t>
            </a:r>
          </a:p>
          <a:p>
            <a:r>
              <a:rPr kumimoji="1" lang="en-US" sz="1200" b="1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ＭＳ Ｐ明朝" charset="-128"/>
              </a:rPr>
              <a:t>CLICK</a:t>
            </a:r>
            <a:endParaRPr kumimoji="1" lang="en-US" sz="1200" kern="1200" dirty="0">
              <a:solidFill>
                <a:schemeClr val="tx1"/>
              </a:solidFill>
              <a:effectLst/>
              <a:latin typeface="Arial" charset="0"/>
              <a:ea typeface="ＭＳ Ｐ明朝" charset="-128"/>
              <a:cs typeface="ＭＳ Ｐ明朝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11698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1AE7A-D00F-BA43-98D1-E43B98DAA703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7612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38197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368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DF446-64CE-284E-AA26-EC7925AE6F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71282803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559CD-77A3-1545-8738-DF809DA0455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91582819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B88FB-66E8-F240-9BC2-E63D84E352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2803316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11B3C4-11A2-4ED4-A2C8-75E24858F6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90538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ADEBFA-AAC9-4004-85F1-EF687B76C16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109448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E35698-3E37-4951-8E4E-F51E56C9A1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9879655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5C69A1-FE8F-4670-A184-5B88EA00184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2239181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741CB8-2D36-41F6-B0C1-F9EFBF8FF22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009103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76778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0258B-E3B4-411E-8517-01E1986C100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5792122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B15935-FF88-4463-B15C-F63CAF0079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98919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331BEB-9F0D-4D9A-B70B-C4D7A16601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023905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omic Sans MS Bold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4C20BC-1797-4DA3-AA18-965F39D987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407886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5C01F-1B6B-4107-87DA-0653E4B2CE8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0726186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1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D86867-330D-48F2-9237-EBAA92C0A72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1732499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4295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8041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3943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306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3199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9962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513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7914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9144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="" xmlns:p="http://schemas.openxmlformats.org/presentationml/2006/main" xmlns:r="http://schemas.openxmlformats.org/officeDocument/2006/relationships" xmlns:a="http://schemas.openxmlformats.org/drawingml/2006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Arial" charset="0"/>
              </a:rPr>
              <a:t>Click to edit Master title style</a:t>
            </a:r>
          </a:p>
        </p:txBody>
      </p:sp>
      <p:sp>
        <p:nvSpPr>
          <p:cNvPr id="1027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758238" y="6540500"/>
            <a:ext cx="3127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1pPr>
            <a:lvl2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3CFECD-02F2-ED48-AA70-93D2180F810F}" type="slidenum">
              <a:rPr lang="en-US">
                <a:solidFill>
                  <a:srgbClr val="000000"/>
                </a:solidFill>
                <a:sym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sym typeface="Arial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7443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hf hdr="0"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effectLst>
            <a:innerShdw blurRad="63500" dist="50800">
              <a:prstClr val="black">
                <a:alpha val="50000"/>
              </a:prstClr>
            </a:innerShdw>
          </a:effectLst>
          <a:latin typeface="Times New Roman"/>
          <a:ea typeface="+mj-ea"/>
          <a:cs typeface="Times New Roman"/>
          <a:sym typeface="Arial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82588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31838" indent="-28575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2860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89088" indent="-228600" algn="l" rtl="0" eaLnBrk="0" fontAlgn="base" hangingPunct="0">
        <a:spcBef>
          <a:spcPts val="500"/>
        </a:spcBef>
        <a:spcAft>
          <a:spcPct val="0"/>
        </a:spcAft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46288" indent="-228600" algn="l" rtl="0" eaLnBrk="0" fontAlgn="base" hangingPunct="0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034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606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178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750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4327525" y="6388100"/>
            <a:ext cx="4873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400">
                <a:solidFill>
                  <a:schemeClr val="tx1"/>
                </a:solidFill>
                <a:latin typeface="Comic Sans MS Bold" charset="0"/>
                <a:ea typeface="MS PGothic" pitchFamily="34" charset="-128"/>
                <a:sym typeface="Comic Sans MS Bold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3E0B6A-127E-43B4-A12B-CD15F2078213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0169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/>
  <p:hf hdr="0"/>
  <p:txStyles>
    <p:titleStyle>
      <a:lvl1pPr marL="39688" indent="-39688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+mj-lt"/>
          <a:ea typeface="+mj-ea"/>
          <a:cs typeface="+mj-cs"/>
          <a:sym typeface="Comic Sans MS Bold" charset="0"/>
        </a:defRPr>
      </a:lvl1pPr>
      <a:lvl2pPr marL="39688" indent="-39688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2pPr>
      <a:lvl3pPr marL="39688" indent="-39688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3pPr>
      <a:lvl4pPr marL="39688" indent="-39688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4pPr>
      <a:lvl5pPr marL="39688" indent="-39688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5pPr>
      <a:lvl6pPr marL="496888" algn="l" rtl="0" fontAlgn="base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6pPr>
      <a:lvl7pPr marL="954088" algn="l" rtl="0" fontAlgn="base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7pPr>
      <a:lvl8pPr marL="1411288" algn="l" rtl="0" fontAlgn="base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8pPr>
      <a:lvl9pPr marL="1868488" algn="l" rtl="0" fontAlgn="base">
        <a:spcBef>
          <a:spcPct val="0"/>
        </a:spcBef>
        <a:spcAft>
          <a:spcPct val="0"/>
        </a:spcAft>
        <a:defRPr sz="2800">
          <a:solidFill>
            <a:srgbClr val="0000FF"/>
          </a:solidFill>
          <a:latin typeface="Comic Sans MS Bold" charset="0"/>
          <a:ea typeface="ヒラギノ明朝 ProN W6" charset="0"/>
          <a:cs typeface="ヒラギノ明朝 ProN W6" charset="0"/>
          <a:sym typeface="Comic Sans MS Bold" charset="0"/>
        </a:defRPr>
      </a:lvl9pPr>
    </p:titleStyle>
    <p:bodyStyle>
      <a:lvl1pPr marL="382588" indent="-342900" algn="l" rtl="0" eaLnBrk="0" fontAlgn="base" hangingPunct="0">
        <a:spcBef>
          <a:spcPts val="600"/>
        </a:spcBef>
        <a:spcAft>
          <a:spcPct val="0"/>
        </a:spcAft>
        <a:buClr>
          <a:srgbClr val="0000FF"/>
        </a:buClr>
        <a:buSzPct val="10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1pPr>
      <a:lvl2pPr marL="782638" indent="-285750" algn="l" rtl="0" eaLnBrk="0" fontAlgn="base" hangingPunct="0">
        <a:spcBef>
          <a:spcPts val="600"/>
        </a:spcBef>
        <a:spcAft>
          <a:spcPct val="0"/>
        </a:spcAft>
        <a:buClr>
          <a:srgbClr val="0000FF"/>
        </a:buClr>
        <a:buSzPct val="10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2pPr>
      <a:lvl3pPr marL="1182688" indent="-228600" algn="l" rtl="0" eaLnBrk="0" fontAlgn="base" hangingPunct="0">
        <a:spcBef>
          <a:spcPts val="500"/>
        </a:spcBef>
        <a:spcAft>
          <a:spcPct val="0"/>
        </a:spcAft>
        <a:buClr>
          <a:srgbClr val="0000FF"/>
        </a:buClr>
        <a:buSzPct val="100000"/>
        <a:buFont typeface="Wingdings" pitchFamily="2" charset="2"/>
        <a:buChar char="Ø"/>
        <a:defRPr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3pPr>
      <a:lvl4pPr marL="1639888" indent="-228600" algn="l" rtl="0" eaLnBrk="0" fontAlgn="base" hangingPunct="0">
        <a:spcBef>
          <a:spcPts val="500"/>
        </a:spcBef>
        <a:spcAft>
          <a:spcPct val="0"/>
        </a:spcAft>
        <a:buClr>
          <a:srgbClr val="0000FF"/>
        </a:buClr>
        <a:buSzPct val="100000"/>
        <a:buFont typeface="Wingdings" pitchFamily="2" charset="2"/>
        <a:buChar char="Ø"/>
        <a:defRPr sz="16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4pPr>
      <a:lvl5pPr marL="2097088" indent="-228600" algn="l" rtl="0" eaLnBrk="0" fontAlgn="base" hangingPunct="0">
        <a:spcBef>
          <a:spcPts val="400"/>
        </a:spcBef>
        <a:spcAft>
          <a:spcPct val="0"/>
        </a:spcAft>
        <a:buClr>
          <a:srgbClr val="0000FF"/>
        </a:buClr>
        <a:buSzPct val="120000"/>
        <a:buFont typeface="Wingdings" pitchFamily="2" charset="2"/>
        <a:buChar char="Ø"/>
        <a:defRPr sz="14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5pPr>
      <a:lvl6pPr marL="2554288" indent="-228600" algn="l" rtl="0" fontAlgn="base">
        <a:spcBef>
          <a:spcPts val="400"/>
        </a:spcBef>
        <a:spcAft>
          <a:spcPct val="0"/>
        </a:spcAft>
        <a:buClr>
          <a:srgbClr val="0000FF"/>
        </a:buClr>
        <a:buSzPct val="120000"/>
        <a:buFont typeface="Wingdings" charset="0"/>
        <a:buChar char="Ø"/>
        <a:defRPr sz="14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6pPr>
      <a:lvl7pPr marL="3011488" indent="-228600" algn="l" rtl="0" fontAlgn="base">
        <a:spcBef>
          <a:spcPts val="400"/>
        </a:spcBef>
        <a:spcAft>
          <a:spcPct val="0"/>
        </a:spcAft>
        <a:buClr>
          <a:srgbClr val="0000FF"/>
        </a:buClr>
        <a:buSzPct val="120000"/>
        <a:buFont typeface="Wingdings" charset="0"/>
        <a:buChar char="Ø"/>
        <a:defRPr sz="14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7pPr>
      <a:lvl8pPr marL="3468688" indent="-228600" algn="l" rtl="0" fontAlgn="base">
        <a:spcBef>
          <a:spcPts val="400"/>
        </a:spcBef>
        <a:spcAft>
          <a:spcPct val="0"/>
        </a:spcAft>
        <a:buClr>
          <a:srgbClr val="0000FF"/>
        </a:buClr>
        <a:buSzPct val="120000"/>
        <a:buFont typeface="Wingdings" charset="0"/>
        <a:buChar char="Ø"/>
        <a:defRPr sz="14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8pPr>
      <a:lvl9pPr marL="3925888" indent="-228600" algn="l" rtl="0" fontAlgn="base">
        <a:spcBef>
          <a:spcPts val="400"/>
        </a:spcBef>
        <a:spcAft>
          <a:spcPct val="0"/>
        </a:spcAft>
        <a:buClr>
          <a:srgbClr val="0000FF"/>
        </a:buClr>
        <a:buSzPct val="120000"/>
        <a:buFont typeface="Wingdings" charset="0"/>
        <a:buChar char="Ø"/>
        <a:defRPr sz="1400">
          <a:solidFill>
            <a:schemeClr val="tx1"/>
          </a:solidFill>
          <a:latin typeface="+mn-lt"/>
          <a:ea typeface="+mn-ea"/>
          <a:cs typeface="+mn-cs"/>
          <a:sym typeface="Comic Sans MS Bold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df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d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6" Type="http://schemas.openxmlformats.org/officeDocument/2006/relationships/image" Target="../media/image45.jpeg"/><Relationship Id="rId7" Type="http://schemas.openxmlformats.org/officeDocument/2006/relationships/image" Target="../media/image46.png"/><Relationship Id="rId8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4" Type="http://schemas.openxmlformats.org/officeDocument/2006/relationships/image" Target="../media/image54.emf"/><Relationship Id="rId5" Type="http://schemas.openxmlformats.org/officeDocument/2006/relationships/image" Target="../media/image55.png"/><Relationship Id="rId6" Type="http://schemas.openxmlformats.org/officeDocument/2006/relationships/image" Target="../media/image56.pdf"/><Relationship Id="rId7" Type="http://schemas.openxmlformats.org/officeDocument/2006/relationships/image" Target="../media/image57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quote.org/wiki/Michael_Faraday" TargetMode="External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1.pdf"/><Relationship Id="rId3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64.jpeg"/><Relationship Id="rId5" Type="http://schemas.openxmlformats.org/officeDocument/2006/relationships/image" Target="../media/image65.jpeg"/><Relationship Id="rId6" Type="http://schemas.openxmlformats.org/officeDocument/2006/relationships/image" Target="../media/image66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2.bin"/><Relationship Id="rId4" Type="http://schemas.openxmlformats.org/officeDocument/2006/relationships/oleObject" Target="../embeddings/Microsoft_Equation3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jpeg"/><Relationship Id="rId5" Type="http://schemas.openxmlformats.org/officeDocument/2006/relationships/image" Target="../media/image72.jpeg"/><Relationship Id="rId6" Type="http://schemas.openxmlformats.org/officeDocument/2006/relationships/image" Target="../media/image73.jpeg"/><Relationship Id="rId7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10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oleObject" Target="../embeddings/Microsoft_Equation1.bin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9148" y="685800"/>
            <a:ext cx="7159930" cy="161942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Physics at the future </a:t>
            </a:r>
            <a:r>
              <a:rPr lang="en-US" sz="4000" b="1" dirty="0" err="1" smtClean="0">
                <a:solidFill>
                  <a:srgbClr val="FF0000"/>
                </a:solidFill>
              </a:rPr>
              <a:t>eRHIC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rgbClr val="002060"/>
                </a:solidFill>
              </a:rPr>
              <a:t>a quantum “</a:t>
            </a:r>
            <a:r>
              <a:rPr lang="en-US" sz="3200" dirty="0" err="1" smtClean="0">
                <a:solidFill>
                  <a:srgbClr val="002060"/>
                </a:solidFill>
              </a:rPr>
              <a:t>femto</a:t>
            </a:r>
            <a:r>
              <a:rPr lang="en-US" sz="3200" dirty="0" smtClean="0">
                <a:solidFill>
                  <a:srgbClr val="002060"/>
                </a:solidFill>
              </a:rPr>
              <a:t>”-scope to investigate the 3D-structure of the Nuclei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95940" y="2438400"/>
            <a:ext cx="46247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0070C0"/>
                </a:solidFill>
              </a:rPr>
              <a:t>Salvatore Fazio</a:t>
            </a:r>
          </a:p>
          <a:p>
            <a:pPr algn="ctr"/>
            <a:r>
              <a:rPr lang="en-US" sz="3200" i="1" dirty="0" smtClean="0">
                <a:solidFill>
                  <a:srgbClr val="0070C0"/>
                </a:solidFill>
              </a:rPr>
              <a:t>BNL – Physics Department</a:t>
            </a:r>
            <a:endParaRPr lang="en-US" sz="3200" i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796" y="5486400"/>
            <a:ext cx="85486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solidFill>
                  <a:srgbClr val="00B050"/>
                </a:solidFill>
              </a:rPr>
              <a:t>2012 Young </a:t>
            </a:r>
            <a:r>
              <a:rPr lang="en-US" sz="2800" dirty="0" smtClean="0">
                <a:solidFill>
                  <a:srgbClr val="00B050"/>
                </a:solidFill>
              </a:rPr>
              <a:t>Researchers Workshop at BNL </a:t>
            </a:r>
          </a:p>
          <a:p>
            <a:pPr algn="ctr"/>
            <a:r>
              <a:rPr lang="en-US" sz="2800" dirty="0" smtClean="0">
                <a:solidFill>
                  <a:srgbClr val="00B050"/>
                </a:solidFill>
              </a:rPr>
              <a:t>November 30</a:t>
            </a:r>
            <a:r>
              <a:rPr lang="en-US" sz="2800" baseline="30000" dirty="0" smtClean="0">
                <a:solidFill>
                  <a:srgbClr val="00B050"/>
                </a:solidFill>
              </a:rPr>
              <a:t>th</a:t>
            </a:r>
            <a:r>
              <a:rPr lang="en-US" sz="2800" dirty="0" smtClean="0">
                <a:solidFill>
                  <a:srgbClr val="00B050"/>
                </a:solidFill>
              </a:rPr>
              <a:t> 2012 </a:t>
            </a:r>
            <a:endParaRPr lang="en-US" sz="2800" dirty="0">
              <a:solidFill>
                <a:srgbClr val="00B05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6349" y="4095750"/>
            <a:ext cx="1924228" cy="481057"/>
          </a:xfrm>
          <a:prstGeom prst="rect">
            <a:avLst/>
          </a:prstGeom>
        </p:spPr>
      </p:pic>
      <p:pic>
        <p:nvPicPr>
          <p:cNvPr id="8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9" y="4114800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5235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3429000" y="2971800"/>
            <a:ext cx="5715000" cy="646319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Important: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for precision measurements</a:t>
            </a:r>
            <a:endParaRPr lang="en-US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4038600"/>
            <a:ext cx="3105813" cy="2168523"/>
          </a:xfrm>
          <a:prstGeom prst="rect">
            <a:avLst/>
          </a:prstGeom>
        </p:spPr>
      </p:pic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3429000" y="838200"/>
            <a:ext cx="5257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1" cap="all" spc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omic Sans MS Bold"/>
                <a:ea typeface="+mj-ea"/>
                <a:cs typeface="Comic Sans MS Bold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/>
            <a:r>
              <a:rPr lang="en-US" sz="2000" cap="none" dirty="0" smtClean="0">
                <a:effectLst/>
              </a:rPr>
              <a:t>Luminosity is the “brightness” of the machine and it is direct measure of collider productivity</a:t>
            </a:r>
            <a:endParaRPr lang="en-US" sz="2000" cap="none" dirty="0">
              <a:effectLst/>
            </a:endParaRPr>
          </a:p>
        </p:txBody>
      </p:sp>
      <p:pic>
        <p:nvPicPr>
          <p:cNvPr id="59" name="Picture 58" descr="eRHIC_lumi_plo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7150" y="1047750"/>
            <a:ext cx="3371850" cy="2838450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3429000" y="4038600"/>
            <a:ext cx="3276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Monte Carlo simulation of a statistics demanding physics process</a:t>
            </a:r>
            <a:endParaRPr lang="en-US" sz="16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581400" y="5587424"/>
            <a:ext cx="5181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 smtClean="0"/>
              <a:t>For more info on MC simulation at </a:t>
            </a:r>
            <a:r>
              <a:rPr lang="en-US" sz="1600" b="1" i="1" dirty="0" err="1" smtClean="0"/>
              <a:t>eRHIC</a:t>
            </a:r>
            <a:r>
              <a:rPr lang="en-US" sz="1600" b="1" i="1" dirty="0" smtClean="0"/>
              <a:t> </a:t>
            </a:r>
          </a:p>
          <a:p>
            <a:pPr algn="ctr"/>
            <a:r>
              <a:rPr lang="en-US" sz="1600" b="1" i="1" dirty="0" smtClean="0"/>
              <a:t>see L. </a:t>
            </a:r>
            <a:r>
              <a:rPr lang="en-US" sz="1600" b="1" i="1" dirty="0" err="1" smtClean="0"/>
              <a:t>Zheng’s</a:t>
            </a:r>
            <a:r>
              <a:rPr lang="en-US" sz="1600" b="1" i="1" dirty="0" smtClean="0"/>
              <a:t> talk and poster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04800" y="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 smtClean="0">
                <a:solidFill>
                  <a:srgbClr val="CC0000"/>
                </a:solidFill>
                <a:latin typeface="Comic Sans MS"/>
                <a:ea typeface="DejaVu Sans" charset="0"/>
                <a:cs typeface="Comic Sans MS"/>
              </a:rPr>
              <a:t>eRHIC</a:t>
            </a:r>
            <a:r>
              <a:rPr lang="en-GB" sz="3600" b="1" dirty="0" smtClean="0">
                <a:solidFill>
                  <a:srgbClr val="CC0000"/>
                </a:solidFill>
                <a:latin typeface="Comic Sans MS"/>
                <a:ea typeface="DejaVu Sans" charset="0"/>
                <a:cs typeface="Comic Sans MS"/>
              </a:rPr>
              <a:t>: a precision machine!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05200" y="1752600"/>
            <a:ext cx="5638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eRHIC</a:t>
            </a:r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 luminosity: up to </a:t>
            </a:r>
            <a:r>
              <a:rPr lang="en-US" sz="1600" b="1" dirty="0" smtClean="0">
                <a:latin typeface="Gill Sas"/>
                <a:cs typeface="Gill Sas"/>
              </a:rPr>
              <a:t>10</a:t>
            </a:r>
            <a:r>
              <a:rPr lang="en-US" sz="1600" b="1" baseline="30000" dirty="0" smtClean="0">
                <a:latin typeface="Gill Sas"/>
                <a:cs typeface="Gill Sas"/>
              </a:rPr>
              <a:t>34 </a:t>
            </a:r>
            <a:r>
              <a:rPr lang="en-US" sz="1600" b="1" dirty="0" smtClean="0">
                <a:latin typeface="Gill Sas"/>
                <a:cs typeface="Gill Sas"/>
              </a:rPr>
              <a:t>events/(cm</a:t>
            </a:r>
            <a:r>
              <a:rPr lang="en-US" sz="1600" b="1" baseline="30000" dirty="0" smtClean="0">
                <a:latin typeface="Gill Sas"/>
                <a:cs typeface="Gill Sas"/>
              </a:rPr>
              <a:t>2</a:t>
            </a:r>
            <a:r>
              <a:rPr lang="en-US" sz="1600" b="1" dirty="0" smtClean="0">
                <a:latin typeface="Gill Sas"/>
                <a:cs typeface="Gill Sas"/>
              </a:rPr>
              <a:t> *</a:t>
            </a:r>
            <a:r>
              <a:rPr lang="en-US" sz="1600" b="1" dirty="0" err="1" smtClean="0">
                <a:latin typeface="Gill Sas"/>
                <a:cs typeface="Gill Sas"/>
              </a:rPr>
              <a:t>s</a:t>
            </a:r>
            <a:r>
              <a:rPr lang="en-US" sz="1600" b="1" dirty="0" smtClean="0">
                <a:latin typeface="Gill Sas"/>
                <a:cs typeface="Gill Sas"/>
              </a:rPr>
              <a:t>) </a:t>
            </a:r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 </a:t>
            </a:r>
          </a:p>
          <a:p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(</a:t>
            </a:r>
            <a:r>
              <a:rPr lang="en-US" sz="1600" b="1" dirty="0" smtClean="0">
                <a:solidFill>
                  <a:srgbClr val="FF0000"/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100 times higher </a:t>
            </a:r>
            <a:r>
              <a:rPr lang="en-US" sz="1600" b="1" dirty="0" smtClean="0">
                <a:solidFill>
                  <a:srgbClr val="000000"/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than the previous electron-proton collider: HERA)</a:t>
            </a:r>
          </a:p>
          <a:p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81000" y="634424"/>
            <a:ext cx="251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rgbClr val="FF0000"/>
                </a:solidFill>
              </a:rPr>
              <a:t>The </a:t>
            </a:r>
            <a:r>
              <a:rPr lang="en-US" sz="1600" i="1" dirty="0" err="1" smtClean="0">
                <a:solidFill>
                  <a:srgbClr val="FF0000"/>
                </a:solidFill>
              </a:rPr>
              <a:t>eRHIC</a:t>
            </a:r>
            <a:r>
              <a:rPr lang="en-US" sz="1600" i="1" dirty="0" smtClean="0">
                <a:solidFill>
                  <a:srgbClr val="FF0000"/>
                </a:solidFill>
              </a:rPr>
              <a:t> luminosity (function of beam energy)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00400" y="4876800"/>
            <a:ext cx="594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eRHIC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provides sufficient luminosity for multi-dimensional bins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7" grpId="0"/>
      <p:bldP spid="60" grpId="0"/>
      <p:bldP spid="61" grpId="0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215900" y="3481141"/>
            <a:ext cx="8470900" cy="3072059"/>
            <a:chOff x="0" y="737941"/>
            <a:chExt cx="8470900" cy="3072059"/>
          </a:xfrm>
        </p:grpSpPr>
        <p:grpSp>
          <p:nvGrpSpPr>
            <p:cNvPr id="15" name="Group 14"/>
            <p:cNvGrpSpPr/>
            <p:nvPr/>
          </p:nvGrpSpPr>
          <p:grpSpPr>
            <a:xfrm>
              <a:off x="5181600" y="1001881"/>
              <a:ext cx="3289300" cy="2655719"/>
              <a:chOff x="2927350" y="2005181"/>
              <a:chExt cx="3289300" cy="2655719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27350" y="2197100"/>
                <a:ext cx="3289300" cy="24638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94836" y="3308552"/>
                <a:ext cx="521633" cy="490155"/>
              </a:xfrm>
              <a:prstGeom prst="rect">
                <a:avLst/>
              </a:prstGeom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3124200" y="3108032"/>
                <a:ext cx="8108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0000FF"/>
                    </a:solidFill>
                  </a:rPr>
                  <a:t>NUCLEON</a:t>
                </a:r>
                <a:endParaRPr lang="en-US" sz="12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722628" y="2005181"/>
                <a:ext cx="7601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>
                    <a:solidFill>
                      <a:srgbClr val="0000FF"/>
                    </a:solidFill>
                  </a:rPr>
                  <a:t>eRHIC</a:t>
                </a:r>
                <a:endParaRPr lang="en-US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99650" y="737941"/>
              <a:ext cx="52994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@ </a:t>
              </a:r>
              <a:r>
                <a:rPr lang="en-US" sz="2400" b="1" dirty="0" err="1" smtClean="0">
                  <a:solidFill>
                    <a:srgbClr val="FF0000"/>
                  </a:solidFill>
                  <a:latin typeface="Comic Sans MS"/>
                  <a:cs typeface="Comic Sans MS"/>
                </a:rPr>
                <a:t>eRHIC</a:t>
              </a:r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we will do the same to nucleons and nuclei!!</a:t>
              </a:r>
            </a:p>
            <a:p>
              <a:endParaRPr lang="en-US" dirty="0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0" y="1496369"/>
              <a:ext cx="4721210" cy="231363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</p:grpSp>
      <p:grpSp>
        <p:nvGrpSpPr>
          <p:cNvPr id="22" name="Group 20"/>
          <p:cNvGrpSpPr>
            <a:grpSpLocks noChangeAspect="1"/>
          </p:cNvGrpSpPr>
          <p:nvPr/>
        </p:nvGrpSpPr>
        <p:grpSpPr bwMode="auto">
          <a:xfrm>
            <a:off x="609600" y="762000"/>
            <a:ext cx="7772400" cy="2661233"/>
            <a:chOff x="279411" y="3837754"/>
            <a:chExt cx="8635989" cy="2689302"/>
          </a:xfrm>
          <a:solidFill>
            <a:schemeClr val="tx1">
              <a:lumMod val="85000"/>
            </a:schemeClr>
          </a:solidFill>
        </p:grpSpPr>
        <p:pic>
          <p:nvPicPr>
            <p:cNvPr id="24" name="Picture 2" descr="Paul C. Lauterbur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61950" y="3837754"/>
              <a:ext cx="1500726" cy="2102871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9" name="Text Box 8"/>
            <p:cNvSpPr txBox="1">
              <a:spLocks noChangeArrowheads="1"/>
            </p:cNvSpPr>
            <p:nvPr/>
          </p:nvSpPr>
          <p:spPr bwMode="auto">
            <a:xfrm>
              <a:off x="279411" y="5908814"/>
              <a:ext cx="1600200" cy="58477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Paul C. </a:t>
              </a:r>
              <a:r>
                <a:rPr lang="en-US" sz="1600" b="1" dirty="0" err="1">
                  <a:solidFill>
                    <a:schemeClr val="bg1"/>
                  </a:solidFill>
                  <a:latin typeface="Comic Sans MS"/>
                  <a:cs typeface="Comic Sans MS"/>
                </a:rPr>
                <a:t>Lauterbur</a:t>
              </a:r>
              <a:endParaRPr lang="en-US" sz="1600" b="1" dirty="0">
                <a:solidFill>
                  <a:schemeClr val="bg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30" name="Picture 4" descr="Sir Peter Mansfield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62150" y="3928713"/>
              <a:ext cx="1435813" cy="2011912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1" name="Text Box 8"/>
            <p:cNvSpPr txBox="1">
              <a:spLocks noChangeArrowheads="1"/>
            </p:cNvSpPr>
            <p:nvPr/>
          </p:nvSpPr>
          <p:spPr bwMode="auto">
            <a:xfrm>
              <a:off x="1939091" y="5905838"/>
              <a:ext cx="1461686" cy="58477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Sir Peter Mansfield</a:t>
              </a:r>
            </a:p>
          </p:txBody>
        </p:sp>
        <p:sp>
          <p:nvSpPr>
            <p:cNvPr id="32" name="Rectangle 4"/>
            <p:cNvSpPr>
              <a:spLocks noChangeArrowheads="1"/>
            </p:cNvSpPr>
            <p:nvPr/>
          </p:nvSpPr>
          <p:spPr bwMode="auto">
            <a:xfrm>
              <a:off x="3657600" y="5911503"/>
              <a:ext cx="5257800" cy="61555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Nobel Prize, 2003: "for their discoveries concerning magnetic resonance imaging</a:t>
              </a:r>
              <a:r>
                <a:rPr lang="en-US" sz="18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" </a:t>
              </a:r>
            </a:p>
          </p:txBody>
        </p:sp>
        <p:pic>
          <p:nvPicPr>
            <p:cNvPr id="33" name="Picture 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57600" y="3886200"/>
              <a:ext cx="2743200" cy="20574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3886200"/>
              <a:ext cx="2319337" cy="2080901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sp>
        <p:nvSpPr>
          <p:cNvPr id="36" name="TextBox 35"/>
          <p:cNvSpPr txBox="1"/>
          <p:nvPr/>
        </p:nvSpPr>
        <p:spPr>
          <a:xfrm>
            <a:off x="0" y="0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Goal: nucleon tomography! 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F446-64CE-284E-AA26-EC7925AE6F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3663811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0" y="2917031"/>
            <a:ext cx="9023236" cy="58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3D picture in coordinate space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</a:t>
            </a:r>
            <a:endParaRPr lang="en-US" sz="1600" b="1" kern="0" dirty="0" smtClean="0">
              <a:latin typeface="Comic Sans MS" charset="0"/>
              <a:cs typeface="Comic Sans MS Bold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581400"/>
            <a:ext cx="313549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243" y="727710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658581" y="1322770"/>
            <a:ext cx="427783" cy="1830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6259650" y="1151859"/>
            <a:ext cx="390583" cy="2158992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rcRect l="8471" t="4706" r="2824" b="4706"/>
          <a:stretch>
            <a:fillRect/>
          </a:stretch>
        </p:blipFill>
        <p:spPr>
          <a:xfrm>
            <a:off x="3897645" y="2003745"/>
            <a:ext cx="1436356" cy="880108"/>
          </a:xfrm>
          <a:prstGeom prst="rect">
            <a:avLst/>
          </a:prstGeom>
        </p:spPr>
      </p:pic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228600" y="-76200"/>
            <a:ext cx="861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CC0000"/>
                </a:solidFill>
                <a:latin typeface="Comic Sans MS"/>
                <a:ea typeface="DejaVu Sans" charset="0"/>
                <a:cs typeface="Comic Sans MS"/>
              </a:rPr>
              <a:t>3-D imaging of the proton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51334" y="6540500"/>
            <a:ext cx="519642" cy="30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89059C5-9DFA-FD40-A827-7AFED2E79DA7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909763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/>
          </p:cNvSpPr>
          <p:nvPr/>
        </p:nvSpPr>
        <p:spPr bwMode="auto">
          <a:xfrm>
            <a:off x="533400" y="0"/>
            <a:ext cx="5029200" cy="9906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>
              <a:defRPr/>
            </a:pP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 Spin Puzzle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18436" name="Rectangle 3"/>
          <p:cNvSpPr>
            <a:spLocks/>
          </p:cNvSpPr>
          <p:nvPr/>
        </p:nvSpPr>
        <p:spPr bwMode="auto">
          <a:xfrm>
            <a:off x="152400" y="1524000"/>
            <a:ext cx="441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 algn="ctr"/>
            <a:r>
              <a:rPr lang="en-US" sz="2000" b="1" dirty="0">
                <a:solidFill>
                  <a:srgbClr val="0044FE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What is</a:t>
            </a:r>
            <a:r>
              <a:rPr lang="en-US" sz="2000" b="1" dirty="0" smtClean="0">
                <a:solidFill>
                  <a:srgbClr val="0044FE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 the spin</a:t>
            </a:r>
            <a:r>
              <a:rPr lang="en-US" sz="2000" b="1" dirty="0">
                <a:solidFill>
                  <a:srgbClr val="0044FE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?</a:t>
            </a:r>
            <a:r>
              <a:rPr lang="en-US" sz="2000" b="1" dirty="0" smtClean="0">
                <a:solidFill>
                  <a:srgbClr val="0044FE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 </a:t>
            </a:r>
            <a:endParaRPr lang="en-US" altLang="ja-JP" sz="2000" b="1" dirty="0" smtClean="0">
              <a:solidFill>
                <a:srgbClr val="0044FE"/>
              </a:solidFill>
              <a:latin typeface="Comic Sans MS" charset="0"/>
              <a:cs typeface="Comic Sans MS" charset="0"/>
              <a:sym typeface="Comic Sans MS" charset="0"/>
            </a:endParaRPr>
          </a:p>
          <a:p>
            <a:pPr marL="39688" algn="ctr"/>
            <a:r>
              <a:rPr lang="en-US" sz="1600" dirty="0" smtClean="0">
                <a:latin typeface="Comic Sans MS"/>
                <a:cs typeface="Comic Sans MS"/>
              </a:rPr>
              <a:t>In quantum mechanics, </a:t>
            </a:r>
            <a:r>
              <a:rPr lang="en-US" sz="1600" b="1" dirty="0" smtClean="0">
                <a:latin typeface="Comic Sans MS"/>
                <a:cs typeface="Comic Sans MS"/>
              </a:rPr>
              <a:t>spin</a:t>
            </a:r>
            <a:r>
              <a:rPr lang="en-US" sz="1600" dirty="0" smtClean="0">
                <a:latin typeface="Comic Sans MS"/>
                <a:cs typeface="Comic Sans MS"/>
              </a:rPr>
              <a:t> is the intrinsic angular momentum carried by a particle</a:t>
            </a:r>
            <a:r>
              <a:rPr lang="en-US" altLang="ja-JP" sz="1600" b="1" dirty="0" smtClean="0">
                <a:solidFill>
                  <a:srgbClr val="322F31"/>
                </a:solidFill>
                <a:latin typeface="Comic Sans MS"/>
                <a:cs typeface="Comic Sans MS"/>
                <a:sym typeface="Comic Sans MS" charset="0"/>
              </a:rPr>
              <a:t>  </a:t>
            </a:r>
            <a:endParaRPr lang="en-US" sz="1600" b="1" dirty="0">
              <a:solidFill>
                <a:srgbClr val="322F31"/>
              </a:solidFill>
              <a:latin typeface="Comic Sans MS"/>
              <a:cs typeface="Comic Sans MS"/>
              <a:sym typeface="Comic Sans MS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-76200" y="2718875"/>
            <a:ext cx="4953000" cy="2234125"/>
            <a:chOff x="642171" y="1697194"/>
            <a:chExt cx="9084738" cy="4097809"/>
          </a:xfrm>
        </p:grpSpPr>
        <p:grpSp>
          <p:nvGrpSpPr>
            <p:cNvPr id="4" name="Group 3"/>
            <p:cNvGrpSpPr/>
            <p:nvPr/>
          </p:nvGrpSpPr>
          <p:grpSpPr>
            <a:xfrm>
              <a:off x="1868429" y="1819837"/>
              <a:ext cx="5690254" cy="3742754"/>
              <a:chOff x="1868429" y="1752600"/>
              <a:chExt cx="5690254" cy="3742754"/>
            </a:xfrm>
          </p:grpSpPr>
          <p:pic>
            <p:nvPicPr>
              <p:cNvPr id="3" name="Picture 2" descr="Arrow-03.eps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    </a:ext>
                </a:extLst>
              </a:blip>
              <a:srcRect l="26735" t="38053" r="32751" b="39823"/>
              <a:stretch/>
            </p:blipFill>
            <p:spPr>
              <a:xfrm rot="19140000">
                <a:off x="1868429" y="2777612"/>
                <a:ext cx="5690254" cy="1270008"/>
              </a:xfrm>
              <a:prstGeom prst="rect">
                <a:avLst/>
              </a:prstGeom>
            </p:spPr>
          </p:pic>
          <p:pic>
            <p:nvPicPr>
              <p:cNvPr id="2" name="Picture 1" descr="nucleon-pic-evol_rev2.eps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    </a:ext>
                </a:extLst>
              </a:blip>
              <a:srcRect l="28054" t="18113" r="52640" b="23774"/>
              <a:stretch/>
            </p:blipFill>
            <p:spPr>
              <a:xfrm>
                <a:off x="2667000" y="1752600"/>
                <a:ext cx="3378200" cy="3742754"/>
              </a:xfrm>
              <a:prstGeom prst="rect">
                <a:avLst/>
              </a:prstGeom>
            </p:spPr>
          </p:pic>
        </p:grpSp>
        <p:sp>
          <p:nvSpPr>
            <p:cNvPr id="5" name="Oval 4"/>
            <p:cNvSpPr>
              <a:spLocks noChangeAspect="1"/>
            </p:cNvSpPr>
            <p:nvPr/>
          </p:nvSpPr>
          <p:spPr bwMode="auto">
            <a:xfrm>
              <a:off x="3733800" y="2666991"/>
              <a:ext cx="1295400" cy="1905000"/>
            </a:xfrm>
            <a:prstGeom prst="ellipse">
              <a:avLst/>
            </a:prstGeom>
            <a:noFill/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cxnSp>
          <p:nvCxnSpPr>
            <p:cNvPr id="7" name="Straight Arrow Connector 6"/>
            <p:cNvCxnSpPr/>
            <p:nvPr/>
          </p:nvCxnSpPr>
          <p:spPr bwMode="auto">
            <a:xfrm>
              <a:off x="5867400" y="4190991"/>
              <a:ext cx="1608667" cy="482609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9" name="TextBox 8"/>
            <p:cNvSpPr txBox="1"/>
            <p:nvPr/>
          </p:nvSpPr>
          <p:spPr>
            <a:xfrm>
              <a:off x="6372544" y="2073687"/>
              <a:ext cx="3354365" cy="959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Valence quarks:</a:t>
              </a:r>
            </a:p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contribute ~ 35%</a:t>
              </a:r>
              <a:endParaRPr lang="en-US" sz="1400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 bwMode="auto">
            <a:xfrm flipV="1">
              <a:off x="5029200" y="3124191"/>
              <a:ext cx="1828800" cy="228600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12" name="TextBox 11"/>
            <p:cNvSpPr txBox="1"/>
            <p:nvPr/>
          </p:nvSpPr>
          <p:spPr>
            <a:xfrm>
              <a:off x="7378850" y="4270797"/>
              <a:ext cx="1871133" cy="152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Comic Sans MS"/>
                  <a:cs typeface="Comic Sans MS"/>
                </a:rPr>
                <a:t>45%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Comic Sans MS"/>
                  <a:cs typeface="Comic Sans MS"/>
                </a:rPr>
                <a:t>???</a:t>
              </a:r>
            </a:p>
          </p:txBody>
        </p:sp>
        <p:cxnSp>
          <p:nvCxnSpPr>
            <p:cNvPr id="29" name="Straight Arrow Connector 28"/>
            <p:cNvCxnSpPr/>
            <p:nvPr/>
          </p:nvCxnSpPr>
          <p:spPr bwMode="auto">
            <a:xfrm flipH="1" flipV="1">
              <a:off x="1752600" y="3124191"/>
              <a:ext cx="1219200" cy="609600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30" name="Oval 29"/>
            <p:cNvSpPr>
              <a:spLocks noChangeAspect="1"/>
            </p:cNvSpPr>
            <p:nvPr/>
          </p:nvSpPr>
          <p:spPr bwMode="auto">
            <a:xfrm>
              <a:off x="2971800" y="2971791"/>
              <a:ext cx="877824" cy="1219200"/>
            </a:xfrm>
            <a:prstGeom prst="ellipse">
              <a:avLst/>
            </a:prstGeom>
            <a:noFill/>
            <a:ln w="4445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32" name="TextBox 31"/>
            <p:cNvSpPr txBox="1">
              <a:spLocks noChangeAspect="1"/>
            </p:cNvSpPr>
            <p:nvPr/>
          </p:nvSpPr>
          <p:spPr>
            <a:xfrm>
              <a:off x="642171" y="1697194"/>
              <a:ext cx="2655539" cy="1354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8000"/>
                  </a:solidFill>
                  <a:latin typeface="Comic Sans MS"/>
                  <a:cs typeface="Comic Sans MS"/>
                </a:rPr>
                <a:t>Gluons:</a:t>
              </a:r>
            </a:p>
            <a:p>
              <a:pPr algn="ctr"/>
              <a:r>
                <a:rPr lang="en-US" sz="1400" b="1" dirty="0" smtClean="0">
                  <a:solidFill>
                    <a:srgbClr val="008000"/>
                  </a:solidFill>
                  <a:latin typeface="Comic Sans MS"/>
                  <a:cs typeface="Comic Sans MS"/>
                </a:rPr>
                <a:t>RHIC suggest </a:t>
              </a:r>
            </a:p>
            <a:p>
              <a:pPr algn="ctr"/>
              <a:r>
                <a:rPr lang="en-US" sz="1400" b="1" dirty="0" smtClean="0">
                  <a:solidFill>
                    <a:srgbClr val="008000"/>
                  </a:solidFill>
                  <a:latin typeface="Comic Sans MS"/>
                  <a:cs typeface="Comic Sans MS"/>
                </a:rPr>
                <a:t>~ 20%</a:t>
              </a:r>
              <a:endParaRPr lang="en-US" sz="1400" b="1" dirty="0">
                <a:solidFill>
                  <a:srgbClr val="008000"/>
                </a:solidFill>
                <a:latin typeface="Comic Sans MS"/>
                <a:cs typeface="Comic Sans MS"/>
              </a:endParaRPr>
            </a:p>
          </p:txBody>
        </p:sp>
      </p:grpSp>
      <p:pic>
        <p:nvPicPr>
          <p:cNvPr id="19" name="Picture 2" descr="iceberg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2662" y="0"/>
            <a:ext cx="43513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3"/>
          <p:cNvSpPr txBox="1">
            <a:spLocks noChangeArrowheads="1"/>
          </p:cNvSpPr>
          <p:nvPr/>
        </p:nvSpPr>
        <p:spPr bwMode="auto">
          <a:xfrm rot="1740000">
            <a:off x="5715375" y="1975332"/>
            <a:ext cx="1531188" cy="40011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dirty="0" err="1">
                <a:solidFill>
                  <a:srgbClr val="ED071B"/>
                </a:solidFill>
                <a:latin typeface="Symbol" pitchFamily="-65" charset="2"/>
              </a:rPr>
              <a:t>D</a:t>
            </a:r>
            <a:r>
              <a:rPr lang="en-US" sz="2000" b="1" dirty="0" err="1">
                <a:solidFill>
                  <a:srgbClr val="ED071B"/>
                </a:solidFill>
              </a:rPr>
              <a:t>u</a:t>
            </a:r>
            <a:r>
              <a:rPr lang="en-US" sz="2000" b="1" baseline="-25000" dirty="0" err="1">
                <a:solidFill>
                  <a:srgbClr val="ED071B"/>
                </a:solidFill>
              </a:rPr>
              <a:t>tot</a:t>
            </a:r>
            <a:r>
              <a:rPr lang="en-US" sz="2000" b="1" dirty="0">
                <a:solidFill>
                  <a:srgbClr val="ED071B"/>
                </a:solidFill>
              </a:rPr>
              <a:t>, </a:t>
            </a:r>
            <a:r>
              <a:rPr lang="en-US" sz="2000" b="1" dirty="0" err="1">
                <a:solidFill>
                  <a:srgbClr val="ED071B"/>
                </a:solidFill>
                <a:latin typeface="Symbol" pitchFamily="-65" charset="2"/>
              </a:rPr>
              <a:t>D</a:t>
            </a:r>
            <a:r>
              <a:rPr lang="en-US" sz="2000" b="1" dirty="0" err="1">
                <a:solidFill>
                  <a:srgbClr val="ED071B"/>
                </a:solidFill>
              </a:rPr>
              <a:t>d</a:t>
            </a:r>
            <a:r>
              <a:rPr lang="en-US" sz="2000" b="1" baseline="-25000" dirty="0" err="1">
                <a:solidFill>
                  <a:srgbClr val="ED071B"/>
                </a:solidFill>
              </a:rPr>
              <a:t>tot</a:t>
            </a:r>
            <a:endParaRPr lang="de-DE" sz="2000" b="1" baseline="-25000" dirty="0">
              <a:solidFill>
                <a:srgbClr val="ED071B"/>
              </a:solidFill>
            </a:endParaRPr>
          </a:p>
        </p:txBody>
      </p:sp>
      <p:grpSp>
        <p:nvGrpSpPr>
          <p:cNvPr id="23" name="Group 20"/>
          <p:cNvGrpSpPr/>
          <p:nvPr/>
        </p:nvGrpSpPr>
        <p:grpSpPr>
          <a:xfrm>
            <a:off x="4876800" y="3048000"/>
            <a:ext cx="4114800" cy="1560731"/>
            <a:chOff x="4876800" y="3615289"/>
            <a:chExt cx="4114800" cy="1560731"/>
          </a:xfrm>
        </p:grpSpPr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5334000" y="4529689"/>
              <a:ext cx="2667000" cy="64633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ED071B"/>
                  </a:solidFill>
                  <a:latin typeface="Comic Sans MS"/>
                  <a:cs typeface="Comic Sans MS"/>
                </a:rPr>
                <a:t>Orbital </a:t>
              </a:r>
              <a:r>
                <a:rPr lang="en-US" b="1" dirty="0" smtClean="0">
                  <a:solidFill>
                    <a:srgbClr val="ED071B"/>
                  </a:solidFill>
                </a:rPr>
                <a:t>momentum of quarks and gluons</a:t>
              </a:r>
              <a:endParaRPr lang="en-US" b="1" baseline="-25000" dirty="0" smtClean="0">
                <a:solidFill>
                  <a:srgbClr val="ED071B"/>
                </a:solidFill>
              </a:endParaRPr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7010400" y="3843889"/>
              <a:ext cx="1981200" cy="64633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ED071B"/>
                  </a:solidFill>
                  <a:latin typeface="Comic Sans MS"/>
                  <a:cs typeface="Comic Sans MS"/>
                </a:rPr>
                <a:t>Strange quarks spin</a:t>
              </a:r>
              <a:endParaRPr lang="de-DE" b="1" dirty="0">
                <a:solidFill>
                  <a:srgbClr val="ED071B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7" name="Text Box 12"/>
            <p:cNvSpPr txBox="1">
              <a:spLocks noChangeArrowheads="1"/>
            </p:cNvSpPr>
            <p:nvPr/>
          </p:nvSpPr>
          <p:spPr bwMode="auto">
            <a:xfrm>
              <a:off x="4876800" y="3615289"/>
              <a:ext cx="1524000" cy="3693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ED071B"/>
                  </a:solidFill>
                  <a:latin typeface="Comic Sans MS"/>
                  <a:cs typeface="Comic Sans MS"/>
                </a:rPr>
                <a:t>Gluon’s spin</a:t>
              </a:r>
              <a:endParaRPr lang="de-DE" b="1" dirty="0">
                <a:solidFill>
                  <a:srgbClr val="ED071B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31" name="Text Box 18"/>
          <p:cNvSpPr txBox="1">
            <a:spLocks noChangeArrowheads="1"/>
          </p:cNvSpPr>
          <p:nvPr/>
        </p:nvSpPr>
        <p:spPr bwMode="auto">
          <a:xfrm rot="2100000">
            <a:off x="6859844" y="1994695"/>
            <a:ext cx="2224738" cy="70788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solidFill>
                  <a:srgbClr val="DDDDDD"/>
                </a:solidFill>
                <a:latin typeface="Comic Sans MS"/>
                <a:cs typeface="Comic Sans MS"/>
              </a:rPr>
              <a:t>Knowledge about</a:t>
            </a:r>
          </a:p>
          <a:p>
            <a:r>
              <a:rPr lang="en-US" sz="2000" b="1" dirty="0" smtClean="0">
                <a:solidFill>
                  <a:srgbClr val="DDDDDD"/>
                </a:solidFill>
                <a:latin typeface="Comic Sans MS"/>
                <a:cs typeface="Comic Sans MS"/>
              </a:rPr>
              <a:t>Gluons in </a:t>
            </a:r>
            <a:r>
              <a:rPr lang="en-US" sz="2000" b="1" dirty="0" err="1" smtClean="0">
                <a:solidFill>
                  <a:srgbClr val="DDDDDD"/>
                </a:solidFill>
                <a:latin typeface="Comic Sans MS"/>
                <a:cs typeface="Comic Sans MS"/>
              </a:rPr>
              <a:t>p</a:t>
            </a:r>
            <a:r>
              <a:rPr lang="en-US" sz="2000" b="1" dirty="0" smtClean="0">
                <a:solidFill>
                  <a:srgbClr val="DDDDDD"/>
                </a:solidFill>
                <a:latin typeface="Comic Sans MS"/>
                <a:cs typeface="Comic Sans MS"/>
              </a:rPr>
              <a:t>-A</a:t>
            </a:r>
            <a:endParaRPr lang="de-DE" sz="2000" b="1" dirty="0">
              <a:solidFill>
                <a:srgbClr val="DDDDDD"/>
              </a:solidFill>
              <a:latin typeface="Comic Sans MS"/>
              <a:cs typeface="Comic Sans MS"/>
            </a:endParaRPr>
          </a:p>
        </p:txBody>
      </p:sp>
      <p:grpSp>
        <p:nvGrpSpPr>
          <p:cNvPr id="33" name="Group 7"/>
          <p:cNvGrpSpPr>
            <a:grpSpLocks/>
          </p:cNvGrpSpPr>
          <p:nvPr/>
        </p:nvGrpSpPr>
        <p:grpSpPr bwMode="auto">
          <a:xfrm>
            <a:off x="4752447" y="1159938"/>
            <a:ext cx="2105026" cy="884238"/>
            <a:chOff x="621" y="1307"/>
            <a:chExt cx="1326" cy="557"/>
          </a:xfrm>
        </p:grpSpPr>
        <p:sp>
          <p:nvSpPr>
            <p:cNvPr id="34" name="Text Box 8"/>
            <p:cNvSpPr txBox="1">
              <a:spLocks noChangeArrowheads="1"/>
            </p:cNvSpPr>
            <p:nvPr/>
          </p:nvSpPr>
          <p:spPr bwMode="auto">
            <a:xfrm>
              <a:off x="621" y="1307"/>
              <a:ext cx="1326" cy="291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400" b="1" dirty="0" smtClean="0">
                  <a:solidFill>
                    <a:srgbClr val="ED071B"/>
                  </a:solidFill>
                  <a:latin typeface="Comic Sans MS"/>
                  <a:cs typeface="Comic Sans MS"/>
                </a:rPr>
                <a:t>We </a:t>
              </a:r>
              <a:r>
                <a:rPr lang="en-US" sz="2400" b="1" dirty="0">
                  <a:solidFill>
                    <a:srgbClr val="ED071B"/>
                  </a:solidFill>
                  <a:latin typeface="Comic Sans MS"/>
                  <a:cs typeface="Comic Sans MS"/>
                </a:rPr>
                <a:t>are here</a:t>
              </a:r>
              <a:endParaRPr lang="de-DE" sz="2400" b="1" dirty="0">
                <a:solidFill>
                  <a:srgbClr val="ED071B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5" name="Line 9"/>
            <p:cNvSpPr>
              <a:spLocks noChangeShapeType="1"/>
            </p:cNvSpPr>
            <p:nvPr/>
          </p:nvSpPr>
          <p:spPr bwMode="auto">
            <a:xfrm>
              <a:off x="1499" y="1579"/>
              <a:ext cx="341" cy="285"/>
            </a:xfrm>
            <a:prstGeom prst="line">
              <a:avLst/>
            </a:prstGeom>
            <a:noFill/>
            <a:ln w="34925">
              <a:solidFill>
                <a:srgbClr val="ED071B"/>
              </a:solidFill>
              <a:round/>
              <a:headEnd/>
              <a:tailEnd type="triangle" w="med" len="lg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5039455" y="0"/>
            <a:ext cx="3875945" cy="10156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Without eRHIC</a:t>
            </a:r>
          </a:p>
          <a:p>
            <a:pPr algn="ctr"/>
            <a:r>
              <a:rPr lang="en-US" b="1" dirty="0" smtClean="0">
                <a:latin typeface="Comic Sans MS"/>
                <a:cs typeface="Comic Sans MS"/>
              </a:rPr>
              <a:t> we will just be able to explored the tip </a:t>
            </a:r>
            <a:r>
              <a:rPr lang="en-US" b="1" dirty="0">
                <a:latin typeface="Comic Sans MS"/>
                <a:cs typeface="Comic Sans MS"/>
              </a:rPr>
              <a:t>of the </a:t>
            </a:r>
            <a:r>
              <a:rPr lang="en-US" b="1" dirty="0" smtClean="0">
                <a:latin typeface="Comic Sans MS"/>
                <a:cs typeface="Comic Sans MS"/>
              </a:rPr>
              <a:t>iceberg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876800" y="4648200"/>
            <a:ext cx="4267200" cy="1292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Comic Sans MS"/>
                <a:cs typeface="Comic Sans MS"/>
              </a:rPr>
              <a:t>With eRHIC</a:t>
            </a:r>
          </a:p>
          <a:p>
            <a:pPr algn="ctr"/>
            <a:r>
              <a:rPr lang="en-US" b="1" dirty="0">
                <a:solidFill>
                  <a:srgbClr val="FEFBF4"/>
                </a:solidFill>
                <a:latin typeface="Comic Sans MS"/>
                <a:cs typeface="Comic Sans MS"/>
              </a:rPr>
              <a:t>w</a:t>
            </a:r>
            <a:r>
              <a:rPr lang="en-US" b="1" dirty="0" smtClean="0">
                <a:solidFill>
                  <a:srgbClr val="FEFBF4"/>
                </a:solidFill>
                <a:latin typeface="Comic Sans MS"/>
                <a:cs typeface="Comic Sans MS"/>
              </a:rPr>
              <a:t>ill be a quantum step to provide the answers to many of our questions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28800" y="6169223"/>
            <a:ext cx="60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/>
              <a:t>For more info on beam polarization see D. Smirnov’s talk and poster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0" y="4800600"/>
            <a:ext cx="4419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ONLY at </a:t>
            </a:r>
            <a:r>
              <a:rPr lang="en-US" sz="2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eRHIC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!</a:t>
            </a:r>
          </a:p>
          <a:p>
            <a:pPr algn="ctr"/>
            <a:r>
              <a:rPr lang="en-US" b="1" dirty="0" smtClean="0"/>
              <a:t>Unlikely LHC, </a:t>
            </a:r>
            <a:r>
              <a:rPr lang="en-US" b="1" dirty="0" err="1" smtClean="0"/>
              <a:t>eRHIC</a:t>
            </a:r>
            <a:r>
              <a:rPr lang="en-US" b="1" dirty="0" smtClean="0"/>
              <a:t> will polarize both electron and proton/nuclei beams allowing to solve the puzzle!</a:t>
            </a:r>
            <a:endParaRPr lang="en-US" b="1" dirty="0"/>
          </a:p>
        </p:txBody>
      </p:sp>
      <p:grpSp>
        <p:nvGrpSpPr>
          <p:cNvPr id="48" name="Group 47"/>
          <p:cNvGrpSpPr/>
          <p:nvPr/>
        </p:nvGrpSpPr>
        <p:grpSpPr>
          <a:xfrm>
            <a:off x="4876800" y="88899"/>
            <a:ext cx="4191000" cy="4559301"/>
            <a:chOff x="4876800" y="12700"/>
            <a:chExt cx="4191000" cy="4559301"/>
          </a:xfrm>
        </p:grpSpPr>
        <p:grpSp>
          <p:nvGrpSpPr>
            <p:cNvPr id="46" name="Group 45"/>
            <p:cNvGrpSpPr/>
            <p:nvPr/>
          </p:nvGrpSpPr>
          <p:grpSpPr>
            <a:xfrm>
              <a:off x="4876800" y="533400"/>
              <a:ext cx="4188764" cy="4038601"/>
              <a:chOff x="4876800" y="76199"/>
              <a:chExt cx="4188764" cy="4038601"/>
            </a:xfrm>
          </p:grpSpPr>
          <p:pic>
            <p:nvPicPr>
              <p:cNvPr id="42" name="Picture 41" descr="eic-dssv-impact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6"/>
                  <a:stretch>
                    <a:fillRect/>
                  </a:stretch>
                </p:blipFill>
              </mc:Choice>
              <mc:Fallback>
                <p:blipFill>
                  <a:blip r:embed="rId7"/>
                  <a:stretch>
                    <a:fillRect/>
                  </a:stretch>
                </p:blipFill>
              </mc:Fallback>
            </mc:AlternateContent>
            <p:spPr>
              <a:xfrm>
                <a:off x="4876800" y="76199"/>
                <a:ext cx="4188764" cy="4038601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43" name="TextBox 42"/>
              <p:cNvSpPr txBox="1"/>
              <p:nvPr/>
            </p:nvSpPr>
            <p:spPr>
              <a:xfrm>
                <a:off x="6172200" y="533400"/>
                <a:ext cx="14920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0000FF"/>
                    </a:solidFill>
                  </a:rPr>
                  <a:t>Valence quarks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5715000" y="1905000"/>
                <a:ext cx="1295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rgbClr val="0000FF"/>
                    </a:solidFill>
                  </a:rPr>
                  <a:t>“strange” quark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467600" y="1981200"/>
                <a:ext cx="129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rgbClr val="0000FF"/>
                    </a:solidFill>
                  </a:rPr>
                  <a:t>gluons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876800" y="12700"/>
              <a:ext cx="419100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The predicted impact of </a:t>
              </a:r>
              <a:r>
                <a:rPr lang="en-US" sz="1400" b="1" dirty="0" err="1" smtClean="0"/>
                <a:t>eRHIC</a:t>
              </a:r>
              <a:r>
                <a:rPr lang="en-US" sz="1400" b="1" dirty="0" smtClean="0"/>
                <a:t> on spin dependent </a:t>
              </a:r>
              <a:r>
                <a:rPr lang="en-US" sz="1400" b="1" dirty="0" err="1" smtClean="0"/>
                <a:t>parton</a:t>
              </a:r>
              <a:r>
                <a:rPr lang="en-US" sz="1400" b="1" dirty="0" smtClean="0"/>
                <a:t> densities asymmetries 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448072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8" grpId="0"/>
      <p:bldP spid="39" grpId="0"/>
      <p:bldP spid="40" grpId="0"/>
      <p:bldP spid="4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BEBA8EAE-BF5A-486C-A8C5-ECC9F3942E4B}">
                <a14:imgProp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14:imgLayer r:embed="rId4"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rcRect/>
          <a:stretch/>
        </p:blipFill>
        <p:spPr>
          <a:xfrm>
            <a:off x="-2" y="0"/>
            <a:ext cx="9144001" cy="6874934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EFBF4"/>
                </a:solidFill>
              </a:rPr>
              <a:t>November 30, 2012</a:t>
            </a:r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EFBF4"/>
                </a:solidFill>
              </a:rPr>
              <a:t>S. Fazio: Young Scientists Workshop - BNL</a:t>
            </a:r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>
                <a:solidFill>
                  <a:srgbClr val="FEFBF4"/>
                </a:solidFill>
              </a:rPr>
              <a:pPr/>
              <a:t>14</a:t>
            </a:fld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omic Sans MS"/>
                <a:cs typeface="Comic Sans MS"/>
              </a:rPr>
              <a:t>Conclusions</a:t>
            </a:r>
            <a:endParaRPr lang="en-US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533400" y="838200"/>
            <a:ext cx="8077200" cy="26776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ts val="700"/>
              </a:spcBef>
              <a:spcAft>
                <a:spcPct val="0"/>
              </a:spcAft>
              <a:buSzPct val="100000"/>
            </a:pPr>
            <a:r>
              <a:rPr kumimoji="0" lang="en-US" sz="2800" i="0" u="none" strike="noStrike" kern="0" cap="none" spc="0" normalizeH="0" baseline="0" noProof="0" dirty="0" err="1" smtClean="0">
                <a:ln>
                  <a:noFill/>
                </a:ln>
                <a:solidFill>
                  <a:srgbClr val="FEFBF4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charset="0"/>
              </a:rPr>
              <a:t>eRHIC</a:t>
            </a: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FEFBF4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charset="0"/>
              </a:rPr>
              <a:t> will investigate the depths of the matter with an unprecedented precision and accuracy. </a:t>
            </a:r>
            <a:r>
              <a:rPr lang="en-US" sz="2800" dirty="0" smtClean="0">
                <a:solidFill>
                  <a:schemeClr val="bg1"/>
                </a:solidFill>
                <a:ea typeface="ＭＳ Ｐゴシック" charset="0"/>
              </a:rPr>
              <a:t>It will open a new window though which we can gaze onto universe around us and the matter inside us.</a:t>
            </a: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FEFBF4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charset="0"/>
              </a:rPr>
              <a:t> It will be a world-class machine, a prime source of knowledge and applications </a:t>
            </a: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rgbClr val="FEFBF4"/>
              </a:solidFill>
              <a:effectLst/>
              <a:uLnTx/>
              <a:uFillTx/>
              <a:latin typeface="+mn-lt"/>
              <a:ea typeface="+mn-ea"/>
              <a:cs typeface="+mn-cs"/>
              <a:sym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0"/>
            <a:ext cx="88710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Brookhaven National Lab - EIC Science Task Force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Coordinators: </a:t>
            </a:r>
            <a:r>
              <a:rPr lang="en-US" dirty="0" err="1" smtClean="0">
                <a:solidFill>
                  <a:srgbClr val="FEFBF4"/>
                </a:solidFill>
              </a:rPr>
              <a:t>Elke</a:t>
            </a:r>
            <a:r>
              <a:rPr lang="en-US" dirty="0" smtClean="0">
                <a:solidFill>
                  <a:srgbClr val="FEFBF4"/>
                </a:solidFill>
              </a:rPr>
              <a:t> </a:t>
            </a:r>
            <a:r>
              <a:rPr lang="en-US" dirty="0" err="1" smtClean="0">
                <a:solidFill>
                  <a:srgbClr val="FEFBF4"/>
                </a:solidFill>
              </a:rPr>
              <a:t>Aschenauer</a:t>
            </a:r>
            <a:r>
              <a:rPr lang="en-US" dirty="0" smtClean="0">
                <a:solidFill>
                  <a:srgbClr val="FEFBF4"/>
                </a:solidFill>
              </a:rPr>
              <a:t>, Thomas </a:t>
            </a:r>
            <a:r>
              <a:rPr lang="en-US" dirty="0" err="1" smtClean="0">
                <a:solidFill>
                  <a:srgbClr val="FEFBF4"/>
                </a:solidFill>
              </a:rPr>
              <a:t>Ullrich</a:t>
            </a:r>
            <a:r>
              <a:rPr lang="en-US" dirty="0" smtClean="0">
                <a:solidFill>
                  <a:srgbClr val="FEFBF4"/>
                </a:solidFill>
              </a:rPr>
              <a:t>, 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People: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EFBF4"/>
                </a:solidFill>
              </a:rPr>
              <a:t>Thomas Burton, Ramiro </a:t>
            </a:r>
            <a:r>
              <a:rPr lang="en-US" dirty="0" err="1" smtClean="0">
                <a:solidFill>
                  <a:srgbClr val="FEFBF4"/>
                </a:solidFill>
              </a:rPr>
              <a:t>Debbe</a:t>
            </a:r>
            <a:r>
              <a:rPr lang="en-US" dirty="0" smtClean="0">
                <a:solidFill>
                  <a:srgbClr val="FEFBF4"/>
                </a:solidFill>
              </a:rPr>
              <a:t>, </a:t>
            </a:r>
            <a:r>
              <a:rPr lang="en-US" dirty="0" err="1" smtClean="0">
                <a:solidFill>
                  <a:srgbClr val="FEFBF4"/>
                </a:solidFill>
              </a:rPr>
              <a:t>Benedetto</a:t>
            </a:r>
            <a:r>
              <a:rPr lang="en-US" dirty="0" smtClean="0">
                <a:solidFill>
                  <a:srgbClr val="FEFBF4"/>
                </a:solidFill>
              </a:rPr>
              <a:t> </a:t>
            </a:r>
            <a:r>
              <a:rPr lang="en-US" dirty="0" err="1" smtClean="0">
                <a:solidFill>
                  <a:srgbClr val="FEFBF4"/>
                </a:solidFill>
              </a:rPr>
              <a:t>di</a:t>
            </a:r>
            <a:r>
              <a:rPr lang="en-US" dirty="0" smtClean="0">
                <a:solidFill>
                  <a:srgbClr val="FEFBF4"/>
                </a:solidFill>
              </a:rPr>
              <a:t> </a:t>
            </a:r>
            <a:r>
              <a:rPr lang="en-US" dirty="0" err="1" smtClean="0">
                <a:solidFill>
                  <a:srgbClr val="FEFBF4"/>
                </a:solidFill>
              </a:rPr>
              <a:t>Ruzza</a:t>
            </a:r>
            <a:r>
              <a:rPr lang="en-US" dirty="0" smtClean="0">
                <a:solidFill>
                  <a:srgbClr val="FEFBF4"/>
                </a:solidFill>
              </a:rPr>
              <a:t>, Jamie Dunlop, Salvatore Fazio, </a:t>
            </a:r>
            <a:r>
              <a:rPr lang="en-US" dirty="0" err="1" smtClean="0">
                <a:solidFill>
                  <a:srgbClr val="FEFBF4"/>
                </a:solidFill>
              </a:rPr>
              <a:t>Wlodek</a:t>
            </a:r>
            <a:r>
              <a:rPr lang="en-US" dirty="0" smtClean="0">
                <a:solidFill>
                  <a:srgbClr val="FEFBF4"/>
                </a:solidFill>
              </a:rPr>
              <a:t> </a:t>
            </a:r>
            <a:r>
              <a:rPr lang="en-US" dirty="0" err="1" smtClean="0">
                <a:solidFill>
                  <a:srgbClr val="FEFBF4"/>
                </a:solidFill>
              </a:rPr>
              <a:t>Guryn</a:t>
            </a:r>
            <a:r>
              <a:rPr lang="en-US" dirty="0" smtClean="0">
                <a:solidFill>
                  <a:srgbClr val="FEFBF4"/>
                </a:solidFill>
              </a:rPr>
              <a:t>, Matt Lamont, J. H. Lee, Dieter Mueller, Hubert </a:t>
            </a:r>
            <a:r>
              <a:rPr lang="en-US" dirty="0" err="1" smtClean="0">
                <a:solidFill>
                  <a:srgbClr val="FEFBF4"/>
                </a:solidFill>
              </a:rPr>
              <a:t>Spiesberger</a:t>
            </a:r>
            <a:r>
              <a:rPr lang="en-US" dirty="0" smtClean="0">
                <a:solidFill>
                  <a:srgbClr val="FEFBF4"/>
                </a:solidFill>
              </a:rPr>
              <a:t>, Marco </a:t>
            </a:r>
            <a:r>
              <a:rPr lang="en-US" dirty="0" err="1" smtClean="0">
                <a:solidFill>
                  <a:srgbClr val="FEFBF4"/>
                </a:solidFill>
              </a:rPr>
              <a:t>Stratmann</a:t>
            </a:r>
            <a:r>
              <a:rPr lang="en-US" dirty="0" smtClean="0">
                <a:solidFill>
                  <a:srgbClr val="FEFBF4"/>
                </a:solidFill>
              </a:rPr>
              <a:t>, Tobias Toll, Liang </a:t>
            </a:r>
            <a:r>
              <a:rPr lang="en-US" dirty="0" err="1" smtClean="0">
                <a:solidFill>
                  <a:srgbClr val="FEFBF4"/>
                </a:solidFill>
              </a:rPr>
              <a:t>Zheng</a:t>
            </a:r>
            <a:r>
              <a:rPr lang="en-US" dirty="0" smtClean="0">
                <a:solidFill>
                  <a:srgbClr val="FEFBF4"/>
                </a:solidFill>
              </a:rPr>
              <a:t> </a:t>
            </a:r>
          </a:p>
          <a:p>
            <a:endParaRPr lang="en-US" dirty="0" smtClean="0">
              <a:solidFill>
                <a:srgbClr val="00009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Working groups: </a:t>
            </a:r>
            <a:r>
              <a:rPr lang="en-US" b="1" dirty="0" err="1" smtClean="0">
                <a:solidFill>
                  <a:srgbClr val="FEFBF4"/>
                </a:solidFill>
              </a:rPr>
              <a:t>ep</a:t>
            </a:r>
            <a:r>
              <a:rPr lang="en-US" b="1" dirty="0" smtClean="0">
                <a:solidFill>
                  <a:srgbClr val="FEFBF4"/>
                </a:solidFill>
              </a:rPr>
              <a:t>, </a:t>
            </a:r>
            <a:r>
              <a:rPr lang="en-US" b="1" dirty="0" err="1" smtClean="0">
                <a:solidFill>
                  <a:srgbClr val="FEFBF4"/>
                </a:solidFill>
              </a:rPr>
              <a:t>eA</a:t>
            </a:r>
            <a:r>
              <a:rPr lang="en-US" b="1" dirty="0" smtClean="0">
                <a:solidFill>
                  <a:srgbClr val="FEFBF4"/>
                </a:solidFill>
              </a:rPr>
              <a:t>, detector and machine design 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Web-page</a:t>
            </a:r>
            <a:r>
              <a:rPr lang="en-US" b="1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rgbClr val="FFFFFF"/>
                </a:solidFill>
              </a:rPr>
              <a:t>https://wiki.bnl.gov/eic/index.php/Main_Page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FF00"/>
                </a:solidFill>
              </a:rPr>
              <a:t>An enormous effort comes from the BNL Accelerator Department C-AD </a:t>
            </a:r>
            <a:r>
              <a:rPr lang="en-US" b="1" dirty="0" err="1" smtClean="0">
                <a:solidFill>
                  <a:srgbClr val="FFFF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EFBF4"/>
                </a:solidFill>
              </a:rPr>
              <a:t>machine design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05800" y="6489700"/>
            <a:ext cx="609600" cy="368300"/>
          </a:xfrm>
        </p:spPr>
        <p:txBody>
          <a:bodyPr/>
          <a:lstStyle/>
          <a:p>
            <a:fld id="{E7C2DFF1-6A7E-5841-980E-96BA788216E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45521" y="2639487"/>
            <a:ext cx="8830734" cy="194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1" cap="all" spc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omic Sans MS Bold"/>
                <a:ea typeface="+mj-ea"/>
                <a:cs typeface="Comic Sans MS Bold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2400" cap="none" dirty="0" smtClean="0">
                <a:effectLst/>
              </a:rPr>
              <a:t>Faraday's reply to William Gladstone, then British Chancellor of the Exchequer (minister of finance), when asked of the practical value of electricity (1850) </a:t>
            </a:r>
            <a:endParaRPr lang="en-US" sz="4000" cap="none" dirty="0">
              <a:solidFill>
                <a:srgbClr val="FF0000"/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554253"/>
            <a:ext cx="896302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hlinkClick r:id="rId3"/>
              </a:rPr>
              <a:t>http://en.wikiquote.org/wiki/Michael_Faraday</a:t>
            </a:r>
            <a:r>
              <a:rPr lang="en-US" sz="1400" dirty="0" smtClean="0"/>
              <a:t>, as </a:t>
            </a:r>
            <a:r>
              <a:rPr lang="en-US" sz="1400" dirty="0"/>
              <a:t>quoted in </a:t>
            </a:r>
            <a:r>
              <a:rPr lang="en-US" sz="1400" i="1" dirty="0"/>
              <a:t>The Harvest of a Quiet Eye </a:t>
            </a:r>
            <a:r>
              <a:rPr lang="en-US" sz="1400" i="1" dirty="0" smtClean="0"/>
              <a:t>:</a:t>
            </a:r>
            <a:r>
              <a:rPr lang="en-US" sz="1400" i="1" dirty="0" smtClean="0"/>
              <a:t> </a:t>
            </a:r>
            <a:r>
              <a:rPr lang="en-US" sz="1400" i="1" dirty="0" smtClean="0"/>
              <a:t>A </a:t>
            </a:r>
            <a:r>
              <a:rPr lang="en-US" sz="1400" i="1" dirty="0"/>
              <a:t>Selection of Scientific Quotations</a:t>
            </a:r>
            <a:r>
              <a:rPr lang="en-US" sz="1400" dirty="0"/>
              <a:t> (1977), p. 56</a:t>
            </a:r>
            <a:endParaRPr lang="en-US" sz="1400" dirty="0" smtClean="0"/>
          </a:p>
          <a:p>
            <a:endParaRPr lang="en-US" sz="140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46088" y="0"/>
            <a:ext cx="83820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cap="none" dirty="0" smtClean="0"/>
              <a:t>On Value of Fundamental Science </a:t>
            </a:r>
            <a:endParaRPr lang="en-US" cap="none" dirty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53988" y="3850223"/>
            <a:ext cx="8830734" cy="185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1" cap="all" spc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omic Sans MS Bold"/>
                <a:ea typeface="+mj-ea"/>
                <a:cs typeface="Comic Sans MS Bold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4000" cap="none" dirty="0" smtClean="0">
                <a:solidFill>
                  <a:srgbClr val="FF0000"/>
                </a:solidFill>
                <a:effectLst/>
              </a:rPr>
              <a:t>"</a:t>
            </a:r>
            <a:r>
              <a:rPr lang="en-US" sz="4000" cap="none" dirty="0">
                <a:solidFill>
                  <a:srgbClr val="FF0000"/>
                </a:solidFill>
                <a:effectLst/>
              </a:rPr>
              <a:t>One day sir, you may tax </a:t>
            </a:r>
            <a:r>
              <a:rPr lang="en-US" sz="4000" cap="none" dirty="0" smtClean="0">
                <a:solidFill>
                  <a:srgbClr val="FF0000"/>
                </a:solidFill>
                <a:effectLst/>
              </a:rPr>
              <a:t>it."</a:t>
            </a:r>
            <a:endParaRPr lang="en-US" sz="4000" cap="none" dirty="0">
              <a:solidFill>
                <a:srgbClr val="FF0000"/>
              </a:solidFill>
              <a:effectLst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1138764" y="664633"/>
            <a:ext cx="1491768" cy="201083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33737" y="2634741"/>
            <a:ext cx="31865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Michael </a:t>
            </a:r>
            <a:r>
              <a:rPr lang="en-US" sz="1600" dirty="0" smtClean="0"/>
              <a:t>Faraday (1791-1867)</a:t>
            </a:r>
            <a:endParaRPr lang="en-US" sz="1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512429" y="808569"/>
            <a:ext cx="1199125" cy="162983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208241" y="1263134"/>
            <a:ext cx="9784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effectLst/>
              </a:rPr>
              <a:t>v</a:t>
            </a:r>
            <a:r>
              <a:rPr lang="en-US" sz="4400" dirty="0" smtClean="0">
                <a:effectLst/>
              </a:rPr>
              <a:t>s.</a:t>
            </a:r>
            <a:endParaRPr lang="en-US" sz="4400" dirty="0"/>
          </a:p>
        </p:txBody>
      </p:sp>
      <p:sp>
        <p:nvSpPr>
          <p:cNvPr id="16" name="Rectangle 15"/>
          <p:cNvSpPr/>
          <p:nvPr/>
        </p:nvSpPr>
        <p:spPr>
          <a:xfrm>
            <a:off x="5275070" y="2643209"/>
            <a:ext cx="3595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William </a:t>
            </a:r>
            <a:r>
              <a:rPr lang="en-US" sz="1600" dirty="0" smtClean="0"/>
              <a:t>E. </a:t>
            </a:r>
            <a:r>
              <a:rPr lang="en-US" sz="1600" dirty="0"/>
              <a:t>Gladstone (</a:t>
            </a:r>
            <a:r>
              <a:rPr lang="en-US" sz="1600" dirty="0" smtClean="0"/>
              <a:t>1809–1898</a:t>
            </a:r>
            <a:r>
              <a:rPr lang="en-US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2520830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4559CD-77A3-1545-8738-DF809DA0455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81000" y="27432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Lucida Sans Unicode"/>
                <a:ea typeface="+mj-ea"/>
                <a:cs typeface="+mj-cs"/>
              </a:rPr>
              <a:t>BACK UP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6328221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599597"/>
            <a:ext cx="1968500" cy="83099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is the universe made of pi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800600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585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ext Box 110"/>
          <p:cNvSpPr txBox="1">
            <a:spLocks noChangeArrowheads="1"/>
          </p:cNvSpPr>
          <p:nvPr/>
        </p:nvSpPr>
        <p:spPr bwMode="auto">
          <a:xfrm>
            <a:off x="1794925" y="0"/>
            <a:ext cx="60367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000" dirty="0" smtClean="0">
                <a:solidFill>
                  <a:srgbClr val="000090"/>
                </a:solidFill>
                <a:latin typeface="Comic Sans MS" pitchFamily="66" charset="0"/>
              </a:rPr>
              <a:t>Electron beam evolution </a:t>
            </a:r>
            <a:r>
              <a:rPr lang="en-US" sz="2400" dirty="0" smtClean="0">
                <a:solidFill>
                  <a:srgbClr val="000090"/>
                </a:solidFill>
                <a:latin typeface="Comic Sans MS" pitchFamily="66" charset="0"/>
              </a:rPr>
              <a:t>in eRHIC’s ERL</a:t>
            </a:r>
          </a:p>
        </p:txBody>
      </p:sp>
      <p:sp>
        <p:nvSpPr>
          <p:cNvPr id="120" name="Arc 119"/>
          <p:cNvSpPr/>
          <p:nvPr/>
        </p:nvSpPr>
        <p:spPr>
          <a:xfrm>
            <a:off x="3173413" y="621665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1" name="Arc 120"/>
          <p:cNvSpPr/>
          <p:nvPr/>
        </p:nvSpPr>
        <p:spPr>
          <a:xfrm flipH="1">
            <a:off x="4595813" y="6210300"/>
            <a:ext cx="1041400" cy="1206500"/>
          </a:xfrm>
          <a:prstGeom prst="arc">
            <a:avLst>
              <a:gd name="adj1" fmla="val 16200000"/>
              <a:gd name="adj2" fmla="val 21320030"/>
            </a:avLst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7" name="Arc 236"/>
          <p:cNvSpPr>
            <a:spLocks noChangeAspect="1"/>
          </p:cNvSpPr>
          <p:nvPr/>
        </p:nvSpPr>
        <p:spPr>
          <a:xfrm rot="18146531">
            <a:off x="1539833" y="1110779"/>
            <a:ext cx="4490346" cy="3825875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0" name="Arc 289"/>
          <p:cNvSpPr>
            <a:spLocks noChangeAspect="1"/>
          </p:cNvSpPr>
          <p:nvPr/>
        </p:nvSpPr>
        <p:spPr>
          <a:xfrm rot="7277956">
            <a:off x="2842486" y="2432768"/>
            <a:ext cx="3890142" cy="3911311"/>
          </a:xfrm>
          <a:prstGeom prst="arc">
            <a:avLst>
              <a:gd name="adj1" fmla="val 16200000"/>
              <a:gd name="adj2" fmla="val 19504192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29" name="Text Box 110"/>
          <p:cNvSpPr txBox="1">
            <a:spLocks noChangeArrowheads="1"/>
          </p:cNvSpPr>
          <p:nvPr/>
        </p:nvSpPr>
        <p:spPr bwMode="auto">
          <a:xfrm>
            <a:off x="3962271" y="5693669"/>
            <a:ext cx="85782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dirty="0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eSTAR</a:t>
            </a:r>
            <a:endParaRPr lang="en-US" sz="1600" dirty="0">
              <a:solidFill>
                <a:srgbClr val="FF0000"/>
              </a:solidFill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30" name="Text Box 111"/>
          <p:cNvSpPr txBox="1">
            <a:spLocks noChangeArrowheads="1"/>
          </p:cNvSpPr>
          <p:nvPr/>
        </p:nvSpPr>
        <p:spPr bwMode="auto">
          <a:xfrm rot="3600000">
            <a:off x="1955602" y="4640923"/>
            <a:ext cx="11137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600" dirty="0" smtClean="0">
                <a:solidFill>
                  <a:srgbClr val="FF000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ePHENIX</a:t>
            </a:r>
            <a:endParaRPr lang="en-US" sz="1600" dirty="0">
              <a:solidFill>
                <a:srgbClr val="FF0000"/>
              </a:solidFill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46" name="Arc 145"/>
          <p:cNvSpPr>
            <a:spLocks noChangeAspect="1"/>
          </p:cNvSpPr>
          <p:nvPr/>
        </p:nvSpPr>
        <p:spPr>
          <a:xfrm>
            <a:off x="2992438" y="107473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" name="Arc 152"/>
          <p:cNvSpPr>
            <a:spLocks noChangeAspect="1"/>
          </p:cNvSpPr>
          <p:nvPr/>
        </p:nvSpPr>
        <p:spPr>
          <a:xfrm>
            <a:off x="3008313" y="10350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4" name="Arc 153"/>
          <p:cNvSpPr>
            <a:spLocks noChangeAspect="1"/>
          </p:cNvSpPr>
          <p:nvPr/>
        </p:nvSpPr>
        <p:spPr>
          <a:xfrm rot="18000000">
            <a:off x="2117725" y="103346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7" name="Arc 156"/>
          <p:cNvSpPr>
            <a:spLocks noChangeAspect="1"/>
          </p:cNvSpPr>
          <p:nvPr/>
        </p:nvSpPr>
        <p:spPr>
          <a:xfrm rot="14400000">
            <a:off x="167798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9" name="Arc 158"/>
          <p:cNvSpPr>
            <a:spLocks noChangeAspect="1"/>
          </p:cNvSpPr>
          <p:nvPr/>
        </p:nvSpPr>
        <p:spPr>
          <a:xfrm rot="10800000">
            <a:off x="2114550" y="25717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1" name="Arc 160"/>
          <p:cNvSpPr>
            <a:spLocks noChangeAspect="1"/>
          </p:cNvSpPr>
          <p:nvPr/>
        </p:nvSpPr>
        <p:spPr>
          <a:xfrm rot="7200000">
            <a:off x="3005138" y="25685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2" name="Arc 161"/>
          <p:cNvSpPr>
            <a:spLocks noChangeAspect="1"/>
          </p:cNvSpPr>
          <p:nvPr/>
        </p:nvSpPr>
        <p:spPr>
          <a:xfrm rot="3600000">
            <a:off x="3452813" y="1801813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5" name="Arc 164"/>
          <p:cNvSpPr>
            <a:spLocks noChangeAspect="1"/>
          </p:cNvSpPr>
          <p:nvPr/>
        </p:nvSpPr>
        <p:spPr>
          <a:xfrm rot="18000000">
            <a:off x="2144713" y="1068388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6" name="Arc 165"/>
          <p:cNvSpPr>
            <a:spLocks noChangeAspect="1"/>
          </p:cNvSpPr>
          <p:nvPr/>
        </p:nvSpPr>
        <p:spPr>
          <a:xfrm rot="14400000">
            <a:off x="1722438" y="18034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7" name="Arc 166"/>
          <p:cNvSpPr>
            <a:spLocks noChangeAspect="1"/>
          </p:cNvSpPr>
          <p:nvPr/>
        </p:nvSpPr>
        <p:spPr>
          <a:xfrm rot="10800000">
            <a:off x="2143125" y="253365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9" name="Arc 168"/>
          <p:cNvSpPr>
            <a:spLocks noChangeAspect="1"/>
          </p:cNvSpPr>
          <p:nvPr/>
        </p:nvSpPr>
        <p:spPr>
          <a:xfrm rot="7200000">
            <a:off x="2984500" y="2530475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7" name="Arc 146"/>
          <p:cNvSpPr>
            <a:spLocks noChangeAspect="1"/>
          </p:cNvSpPr>
          <p:nvPr/>
        </p:nvSpPr>
        <p:spPr>
          <a:xfrm rot="7200000" flipH="1">
            <a:off x="3409950" y="1790700"/>
            <a:ext cx="3657600" cy="3657600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45" name="Line 184"/>
          <p:cNvSpPr>
            <a:spLocks noChangeShapeType="1"/>
          </p:cNvSpPr>
          <p:nvPr/>
        </p:nvSpPr>
        <p:spPr bwMode="auto">
          <a:xfrm rot="18000000" flipV="1">
            <a:off x="6175375" y="490378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47" name="Line 184"/>
          <p:cNvSpPr>
            <a:spLocks noChangeShapeType="1"/>
          </p:cNvSpPr>
          <p:nvPr/>
        </p:nvSpPr>
        <p:spPr bwMode="auto">
          <a:xfrm flipV="1">
            <a:off x="3919538" y="105410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49" name="Line 184"/>
          <p:cNvSpPr>
            <a:spLocks noChangeShapeType="1"/>
          </p:cNvSpPr>
          <p:nvPr/>
        </p:nvSpPr>
        <p:spPr bwMode="auto">
          <a:xfrm rot="14400000" flipV="1">
            <a:off x="1709738" y="4935538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50" name="Line 184"/>
          <p:cNvSpPr>
            <a:spLocks noChangeShapeType="1"/>
          </p:cNvSpPr>
          <p:nvPr/>
        </p:nvSpPr>
        <p:spPr bwMode="auto">
          <a:xfrm flipV="1">
            <a:off x="3948113" y="620871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651" name="Rectangle 13"/>
          <p:cNvSpPr>
            <a:spLocks noChangeArrowheads="1"/>
          </p:cNvSpPr>
          <p:nvPr/>
        </p:nvSpPr>
        <p:spPr bwMode="auto">
          <a:xfrm rot="10800000">
            <a:off x="4249738" y="6079587"/>
            <a:ext cx="271896" cy="231261"/>
          </a:xfrm>
          <a:prstGeom prst="rect">
            <a:avLst/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135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26652" name="Rectangle 136"/>
          <p:cNvSpPr>
            <a:spLocks noChangeArrowheads="1"/>
          </p:cNvSpPr>
          <p:nvPr/>
        </p:nvSpPr>
        <p:spPr bwMode="auto">
          <a:xfrm rot="3600000">
            <a:off x="2058862" y="4826685"/>
            <a:ext cx="228636" cy="217234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6210817" y="1194060"/>
            <a:ext cx="1828800" cy="1828800"/>
          </a:xfrm>
          <a:prstGeom prst="ellipse">
            <a:avLst/>
          </a:prstGeom>
          <a:noFill/>
          <a:ln w="38100" cap="flat" cmpd="dbl" algn="ctr">
            <a:gradFill>
              <a:gsLst>
                <a:gs pos="0">
                  <a:srgbClr val="FFEFD1">
                    <a:alpha val="44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6" name="Arc 235"/>
          <p:cNvSpPr>
            <a:spLocks noChangeAspect="1"/>
          </p:cNvSpPr>
          <p:nvPr/>
        </p:nvSpPr>
        <p:spPr>
          <a:xfrm rot="577047">
            <a:off x="2286479" y="862943"/>
            <a:ext cx="4529907" cy="3880888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61" name="Straight Connector 260"/>
          <p:cNvCxnSpPr>
            <a:stCxn id="237" idx="2"/>
            <a:endCxn id="236" idx="0"/>
          </p:cNvCxnSpPr>
          <p:nvPr/>
        </p:nvCxnSpPr>
        <p:spPr>
          <a:xfrm>
            <a:off x="3840494" y="883643"/>
            <a:ext cx="1035129" cy="6573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Arc 265"/>
          <p:cNvSpPr>
            <a:spLocks noChangeAspect="1"/>
          </p:cNvSpPr>
          <p:nvPr/>
        </p:nvSpPr>
        <p:spPr>
          <a:xfrm rot="14995628">
            <a:off x="1197943" y="2034373"/>
            <a:ext cx="4721515" cy="3767184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4" name="Arc 273"/>
          <p:cNvSpPr>
            <a:spLocks noChangeAspect="1"/>
          </p:cNvSpPr>
          <p:nvPr/>
        </p:nvSpPr>
        <p:spPr>
          <a:xfrm rot="11169758">
            <a:off x="1828086" y="2592650"/>
            <a:ext cx="4721515" cy="3767184"/>
          </a:xfrm>
          <a:prstGeom prst="arc">
            <a:avLst>
              <a:gd name="adj1" fmla="val 16200000"/>
              <a:gd name="adj2" fmla="val 19361024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86" name="Straight Connector 285"/>
          <p:cNvCxnSpPr>
            <a:stCxn id="266" idx="0"/>
            <a:endCxn id="274" idx="2"/>
          </p:cNvCxnSpPr>
          <p:nvPr/>
        </p:nvCxnSpPr>
        <p:spPr>
          <a:xfrm rot="16200000" flipH="1">
            <a:off x="1559694" y="4794271"/>
            <a:ext cx="1022176" cy="562517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Arc 288"/>
          <p:cNvSpPr>
            <a:spLocks noChangeAspect="1"/>
          </p:cNvSpPr>
          <p:nvPr/>
        </p:nvSpPr>
        <p:spPr>
          <a:xfrm rot="3574480">
            <a:off x="2987577" y="1497163"/>
            <a:ext cx="4357039" cy="3923383"/>
          </a:xfrm>
          <a:prstGeom prst="arc">
            <a:avLst>
              <a:gd name="adj1" fmla="val 16200000"/>
              <a:gd name="adj2" fmla="val 19742576"/>
            </a:avLst>
          </a:prstGeom>
          <a:ln w="381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291" name="Straight Connector 290"/>
          <p:cNvCxnSpPr>
            <a:stCxn id="289" idx="2"/>
            <a:endCxn id="290" idx="0"/>
          </p:cNvCxnSpPr>
          <p:nvPr/>
        </p:nvCxnSpPr>
        <p:spPr>
          <a:xfrm rot="5400000">
            <a:off x="6273874" y="4656220"/>
            <a:ext cx="932907" cy="563459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91"/>
          <p:cNvGrpSpPr>
            <a:grpSpLocks noChangeAspect="1"/>
          </p:cNvGrpSpPr>
          <p:nvPr/>
        </p:nvGrpSpPr>
        <p:grpSpPr bwMode="auto">
          <a:xfrm rot="3651754">
            <a:off x="6410634" y="2196896"/>
            <a:ext cx="623480" cy="136260"/>
            <a:chOff x="786993" y="1745932"/>
            <a:chExt cx="740248" cy="161824"/>
          </a:xfrm>
        </p:grpSpPr>
        <p:grpSp>
          <p:nvGrpSpPr>
            <p:cNvPr id="3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255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6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7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8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4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251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2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3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4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5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247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8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9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50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6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243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4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5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246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</p:grpSp>
      <p:sp>
        <p:nvSpPr>
          <p:cNvPr id="749" name="Text Box 19"/>
          <p:cNvSpPr txBox="1">
            <a:spLocks noChangeArrowheads="1"/>
          </p:cNvSpPr>
          <p:nvPr/>
        </p:nvSpPr>
        <p:spPr bwMode="auto">
          <a:xfrm rot="17993261">
            <a:off x="1423189" y="2430892"/>
            <a:ext cx="18557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1513D7"/>
                </a:solidFill>
                <a:latin typeface="Comic Sans MS"/>
                <a:cs typeface="Comic Sans MS"/>
              </a:rPr>
              <a:t>Coherent e-cooler</a:t>
            </a:r>
            <a:endParaRPr lang="en-US" sz="1200" i="0" dirty="0">
              <a:solidFill>
                <a:srgbClr val="1513D7"/>
              </a:solidFill>
              <a:latin typeface="Comic Sans MS"/>
              <a:cs typeface="Comic Sans MS"/>
            </a:endParaRPr>
          </a:p>
        </p:txBody>
      </p:sp>
      <p:sp>
        <p:nvSpPr>
          <p:cNvPr id="751" name="Freeform 750"/>
          <p:cNvSpPr/>
          <p:nvPr/>
        </p:nvSpPr>
        <p:spPr>
          <a:xfrm>
            <a:off x="4948518" y="1203960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2" name="Freeform 751"/>
          <p:cNvSpPr/>
          <p:nvPr/>
        </p:nvSpPr>
        <p:spPr>
          <a:xfrm rot="15409430">
            <a:off x="1239203" y="3555088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4" name="Line 184"/>
          <p:cNvSpPr>
            <a:spLocks noChangeShapeType="1"/>
          </p:cNvSpPr>
          <p:nvPr/>
        </p:nvSpPr>
        <p:spPr bwMode="auto">
          <a:xfrm rot="14400000" flipV="1">
            <a:off x="6168465" y="2334585"/>
            <a:ext cx="914400" cy="0"/>
          </a:xfrm>
          <a:prstGeom prst="line">
            <a:avLst/>
          </a:prstGeom>
          <a:noFill/>
          <a:ln w="76200">
            <a:solidFill>
              <a:srgbClr val="29FF1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7" name="Freeform 756"/>
          <p:cNvSpPr/>
          <p:nvPr/>
        </p:nvSpPr>
        <p:spPr>
          <a:xfrm>
            <a:off x="4918038" y="1281057"/>
            <a:ext cx="796066" cy="26894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FFFF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48" name="Line 184"/>
          <p:cNvSpPr>
            <a:spLocks noChangeShapeType="1"/>
          </p:cNvSpPr>
          <p:nvPr/>
        </p:nvSpPr>
        <p:spPr bwMode="auto">
          <a:xfrm rot="18000000" flipV="1">
            <a:off x="1697038" y="2355850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" name="Group 191"/>
          <p:cNvGrpSpPr>
            <a:grpSpLocks noChangeAspect="1"/>
          </p:cNvGrpSpPr>
          <p:nvPr/>
        </p:nvGrpSpPr>
        <p:grpSpPr bwMode="auto">
          <a:xfrm rot="7165234">
            <a:off x="1695758" y="2191068"/>
            <a:ext cx="623480" cy="136260"/>
            <a:chOff x="786993" y="1745932"/>
            <a:chExt cx="740248" cy="161824"/>
          </a:xfrm>
        </p:grpSpPr>
        <p:grpSp>
          <p:nvGrpSpPr>
            <p:cNvPr id="8" name="Group 102"/>
            <p:cNvGrpSpPr>
              <a:grpSpLocks/>
            </p:cNvGrpSpPr>
            <p:nvPr/>
          </p:nvGrpSpPr>
          <p:grpSpPr bwMode="auto">
            <a:xfrm>
              <a:off x="1335274" y="1746533"/>
              <a:ext cx="191967" cy="158541"/>
              <a:chOff x="1338874" y="1146562"/>
              <a:chExt cx="191967" cy="158541"/>
            </a:xfrm>
          </p:grpSpPr>
          <p:sp>
            <p:nvSpPr>
              <p:cNvPr id="193" name="Oval 115"/>
              <p:cNvSpPr>
                <a:spLocks noChangeArrowheads="1"/>
              </p:cNvSpPr>
              <p:nvPr/>
            </p:nvSpPr>
            <p:spPr bwMode="auto">
              <a:xfrm flipH="1">
                <a:off x="1476818" y="1149346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4" name="Oval 116"/>
              <p:cNvSpPr>
                <a:spLocks noChangeArrowheads="1"/>
              </p:cNvSpPr>
              <p:nvPr/>
            </p:nvSpPr>
            <p:spPr bwMode="auto">
              <a:xfrm flipH="1">
                <a:off x="1432884" y="1148748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5" name="Oval 117"/>
              <p:cNvSpPr>
                <a:spLocks noChangeAspect="1" noChangeArrowheads="1"/>
              </p:cNvSpPr>
              <p:nvPr/>
            </p:nvSpPr>
            <p:spPr bwMode="auto">
              <a:xfrm flipH="1">
                <a:off x="1383021" y="1146562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6" name="Oval 118"/>
              <p:cNvSpPr>
                <a:spLocks noChangeArrowheads="1"/>
              </p:cNvSpPr>
              <p:nvPr/>
            </p:nvSpPr>
            <p:spPr bwMode="auto">
              <a:xfrm flipH="1">
                <a:off x="1338874" y="1146759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9" name="Group 103"/>
            <p:cNvGrpSpPr>
              <a:grpSpLocks/>
            </p:cNvGrpSpPr>
            <p:nvPr/>
          </p:nvGrpSpPr>
          <p:grpSpPr bwMode="auto">
            <a:xfrm>
              <a:off x="1155938" y="1745932"/>
              <a:ext cx="189214" cy="159104"/>
              <a:chOff x="1343464" y="1144477"/>
              <a:chExt cx="189214" cy="159104"/>
            </a:xfrm>
          </p:grpSpPr>
          <p:sp>
            <p:nvSpPr>
              <p:cNvPr id="188" name="Oval 115"/>
              <p:cNvSpPr>
                <a:spLocks noChangeArrowheads="1"/>
              </p:cNvSpPr>
              <p:nvPr/>
            </p:nvSpPr>
            <p:spPr bwMode="auto">
              <a:xfrm flipH="1">
                <a:off x="1478655" y="1145473"/>
                <a:ext cx="54023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9" name="Oval 116"/>
              <p:cNvSpPr>
                <a:spLocks noChangeArrowheads="1"/>
              </p:cNvSpPr>
              <p:nvPr/>
            </p:nvSpPr>
            <p:spPr bwMode="auto">
              <a:xfrm flipH="1">
                <a:off x="1434508" y="1145670"/>
                <a:ext cx="54023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0" name="Oval 117"/>
              <p:cNvSpPr>
                <a:spLocks noChangeArrowheads="1"/>
              </p:cNvSpPr>
              <p:nvPr/>
            </p:nvSpPr>
            <p:spPr bwMode="auto">
              <a:xfrm flipH="1">
                <a:off x="1388985" y="1147826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/>
            </p:nvSpPr>
            <p:spPr bwMode="auto">
              <a:xfrm flipH="1">
                <a:off x="1343464" y="1144477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10" name="Group 108"/>
            <p:cNvGrpSpPr>
              <a:grpSpLocks/>
            </p:cNvGrpSpPr>
            <p:nvPr/>
          </p:nvGrpSpPr>
          <p:grpSpPr bwMode="auto">
            <a:xfrm>
              <a:off x="970671" y="1748853"/>
              <a:ext cx="191965" cy="158540"/>
              <a:chOff x="1342123" y="1145914"/>
              <a:chExt cx="191965" cy="158540"/>
            </a:xfrm>
          </p:grpSpPr>
          <p:sp>
            <p:nvSpPr>
              <p:cNvPr id="184" name="Oval 115"/>
              <p:cNvSpPr>
                <a:spLocks noChangeArrowheads="1"/>
              </p:cNvSpPr>
              <p:nvPr/>
            </p:nvSpPr>
            <p:spPr bwMode="auto">
              <a:xfrm flipH="1">
                <a:off x="1480067" y="1148697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5" name="Oval 116"/>
              <p:cNvSpPr>
                <a:spLocks noChangeArrowheads="1"/>
              </p:cNvSpPr>
              <p:nvPr/>
            </p:nvSpPr>
            <p:spPr bwMode="auto">
              <a:xfrm flipH="1">
                <a:off x="1436132" y="1148099"/>
                <a:ext cx="50844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6" name="Oval 117"/>
              <p:cNvSpPr>
                <a:spLocks noChangeArrowheads="1"/>
              </p:cNvSpPr>
              <p:nvPr/>
            </p:nvSpPr>
            <p:spPr bwMode="auto">
              <a:xfrm flipH="1">
                <a:off x="1386269" y="1145914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7" name="Oval 118"/>
              <p:cNvSpPr>
                <a:spLocks noChangeArrowheads="1"/>
              </p:cNvSpPr>
              <p:nvPr/>
            </p:nvSpPr>
            <p:spPr bwMode="auto">
              <a:xfrm flipH="1">
                <a:off x="1342123" y="1146111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  <p:grpSp>
          <p:nvGrpSpPr>
            <p:cNvPr id="11" name="Group 118"/>
            <p:cNvGrpSpPr>
              <a:grpSpLocks/>
            </p:cNvGrpSpPr>
            <p:nvPr/>
          </p:nvGrpSpPr>
          <p:grpSpPr bwMode="auto">
            <a:xfrm>
              <a:off x="786993" y="1749218"/>
              <a:ext cx="191965" cy="158538"/>
              <a:chOff x="1342461" y="1144795"/>
              <a:chExt cx="191965" cy="158538"/>
            </a:xfrm>
          </p:grpSpPr>
          <p:sp>
            <p:nvSpPr>
              <p:cNvPr id="180" name="Oval 115"/>
              <p:cNvSpPr>
                <a:spLocks noChangeArrowheads="1"/>
              </p:cNvSpPr>
              <p:nvPr/>
            </p:nvSpPr>
            <p:spPr bwMode="auto">
              <a:xfrm flipH="1">
                <a:off x="1480405" y="1147578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1" name="Oval 116"/>
              <p:cNvSpPr>
                <a:spLocks noChangeArrowheads="1"/>
              </p:cNvSpPr>
              <p:nvPr/>
            </p:nvSpPr>
            <p:spPr bwMode="auto">
              <a:xfrm flipH="1">
                <a:off x="1436471" y="1146980"/>
                <a:ext cx="50844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4000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2" name="Oval 117"/>
              <p:cNvSpPr>
                <a:spLocks noChangeArrowheads="1"/>
              </p:cNvSpPr>
              <p:nvPr/>
            </p:nvSpPr>
            <p:spPr bwMode="auto">
              <a:xfrm flipH="1">
                <a:off x="1386608" y="1144795"/>
                <a:ext cx="54021" cy="155755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  <p:sp>
            <p:nvSpPr>
              <p:cNvPr id="183" name="Oval 118"/>
              <p:cNvSpPr>
                <a:spLocks noChangeArrowheads="1"/>
              </p:cNvSpPr>
              <p:nvPr/>
            </p:nvSpPr>
            <p:spPr bwMode="auto">
              <a:xfrm flipH="1">
                <a:off x="1342461" y="1144993"/>
                <a:ext cx="54021" cy="15575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Comic Sans MS"/>
                  <a:ea typeface="+mn-ea"/>
                  <a:cs typeface="Comic Sans MS"/>
                </a:endParaRPr>
              </a:p>
            </p:txBody>
          </p:sp>
        </p:grpSp>
      </p:grpSp>
      <p:sp>
        <p:nvSpPr>
          <p:cNvPr id="296" name="Oval 295"/>
          <p:cNvSpPr/>
          <p:nvPr/>
        </p:nvSpPr>
        <p:spPr>
          <a:xfrm>
            <a:off x="1117518" y="1461058"/>
            <a:ext cx="1737360" cy="1737360"/>
          </a:xfrm>
          <a:prstGeom prst="ellipse">
            <a:avLst/>
          </a:prstGeom>
          <a:noFill/>
          <a:ln w="38100" cap="flat" cmpd="tri" algn="ctr">
            <a:gradFill>
              <a:gsLst>
                <a:gs pos="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3" name="Line 184"/>
          <p:cNvSpPr>
            <a:spLocks noChangeShapeType="1"/>
          </p:cNvSpPr>
          <p:nvPr/>
        </p:nvSpPr>
        <p:spPr bwMode="auto">
          <a:xfrm rot="18000000" flipV="1">
            <a:off x="1698831" y="2357643"/>
            <a:ext cx="9144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7" name="Rectangle 136"/>
          <p:cNvSpPr>
            <a:spLocks noChangeArrowheads="1"/>
          </p:cNvSpPr>
          <p:nvPr/>
        </p:nvSpPr>
        <p:spPr bwMode="auto">
          <a:xfrm>
            <a:off x="4262436" y="951740"/>
            <a:ext cx="190103" cy="194972"/>
          </a:xfrm>
          <a:prstGeom prst="rect">
            <a:avLst/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eaLnBrk="0" hangingPunct="0"/>
            <a:endParaRPr lang="en-US" dirty="0"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488" name="Text Box 110"/>
          <p:cNvSpPr txBox="1">
            <a:spLocks noChangeArrowheads="1"/>
          </p:cNvSpPr>
          <p:nvPr/>
        </p:nvSpPr>
        <p:spPr bwMode="auto">
          <a:xfrm>
            <a:off x="3534776" y="1180513"/>
            <a:ext cx="1602771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dirty="0" smtClean="0">
                <a:solidFill>
                  <a:srgbClr val="00009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New </a:t>
            </a:r>
          </a:p>
          <a:p>
            <a:pPr algn="ctr" eaLnBrk="0" hangingPunct="0"/>
            <a:r>
              <a:rPr lang="en-US" sz="1600" dirty="0" smtClean="0">
                <a:solidFill>
                  <a:srgbClr val="00009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detector</a:t>
            </a:r>
            <a:endParaRPr lang="en-US" sz="1600" dirty="0">
              <a:solidFill>
                <a:srgbClr val="000090"/>
              </a:solidFill>
              <a:latin typeface="Comic Sans MS" pitchFamily="-110" charset="0"/>
              <a:ea typeface="Comic Sans MS" pitchFamily="-110" charset="0"/>
              <a:cs typeface="Comic Sans MS" pitchFamily="-110" charset="0"/>
            </a:endParaRPr>
          </a:p>
        </p:txBody>
      </p:sp>
      <p:sp>
        <p:nvSpPr>
          <p:cNvPr id="489" name="Arc 488"/>
          <p:cNvSpPr/>
          <p:nvPr/>
        </p:nvSpPr>
        <p:spPr>
          <a:xfrm rot="16200000" flipH="1" flipV="1">
            <a:off x="4125184" y="-102720"/>
            <a:ext cx="452567" cy="1861073"/>
          </a:xfrm>
          <a:prstGeom prst="arc">
            <a:avLst>
              <a:gd name="adj1" fmla="val 16803933"/>
              <a:gd name="adj2" fmla="val 4913040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0" name="Arc 489"/>
          <p:cNvSpPr/>
          <p:nvPr/>
        </p:nvSpPr>
        <p:spPr>
          <a:xfrm rot="5400000" flipH="1">
            <a:off x="4166274" y="5487042"/>
            <a:ext cx="470434" cy="1891552"/>
          </a:xfrm>
          <a:prstGeom prst="arc">
            <a:avLst>
              <a:gd name="adj1" fmla="val 16802610"/>
              <a:gd name="adj2" fmla="val 4705417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25" name="Arc 424"/>
          <p:cNvSpPr/>
          <p:nvPr/>
        </p:nvSpPr>
        <p:spPr>
          <a:xfrm rot="9000000" flipH="1" flipV="1">
            <a:off x="1786584" y="4186645"/>
            <a:ext cx="436693" cy="1861073"/>
          </a:xfrm>
          <a:prstGeom prst="arc">
            <a:avLst>
              <a:gd name="adj1" fmla="val 16803933"/>
              <a:gd name="adj2" fmla="val 4817061"/>
            </a:avLst>
          </a:prstGeom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443" name="Straight Connector 442"/>
          <p:cNvCxnSpPr>
            <a:stCxn id="290" idx="2"/>
            <a:endCxn id="274" idx="0"/>
          </p:cNvCxnSpPr>
          <p:nvPr/>
        </p:nvCxnSpPr>
        <p:spPr>
          <a:xfrm rot="10800000" flipV="1">
            <a:off x="3986639" y="6333035"/>
            <a:ext cx="924314" cy="15914"/>
          </a:xfrm>
          <a:prstGeom prst="line">
            <a:avLst/>
          </a:prstGeom>
          <a:ln w="38100">
            <a:solidFill>
              <a:srgbClr val="DD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6" name="Rounded Rectangle 515"/>
          <p:cNvSpPr/>
          <p:nvPr/>
        </p:nvSpPr>
        <p:spPr>
          <a:xfrm rot="18000000">
            <a:off x="1809936" y="2317122"/>
            <a:ext cx="825500" cy="151092"/>
          </a:xfrm>
          <a:prstGeom prst="roundRect">
            <a:avLst/>
          </a:prstGeom>
          <a:noFill/>
          <a:ln w="76200" cap="flat" cmpd="tri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02"/>
          <p:cNvGrpSpPr>
            <a:grpSpLocks/>
          </p:cNvGrpSpPr>
          <p:nvPr/>
        </p:nvGrpSpPr>
        <p:grpSpPr bwMode="auto">
          <a:xfrm flipV="1">
            <a:off x="4620783" y="826601"/>
            <a:ext cx="124677" cy="108170"/>
            <a:chOff x="1348913" y="1142862"/>
            <a:chExt cx="190276" cy="155817"/>
          </a:xfrm>
        </p:grpSpPr>
        <p:sp>
          <p:nvSpPr>
            <p:cNvPr id="463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4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5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466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</p:grpSp>
      <p:sp>
        <p:nvSpPr>
          <p:cNvPr id="526" name="Text Box 113"/>
          <p:cNvSpPr txBox="1">
            <a:spLocks noChangeAspect="1" noChangeArrowheads="1"/>
          </p:cNvSpPr>
          <p:nvPr/>
        </p:nvSpPr>
        <p:spPr bwMode="auto">
          <a:xfrm rot="19800000" flipH="1">
            <a:off x="2343196" y="834639"/>
            <a:ext cx="60547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0.6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50" name="Text Box 113"/>
          <p:cNvSpPr txBox="1">
            <a:spLocks noChangeAspect="1" noChangeArrowheads="1"/>
          </p:cNvSpPr>
          <p:nvPr/>
        </p:nvSpPr>
        <p:spPr bwMode="auto">
          <a:xfrm rot="3778540">
            <a:off x="1683985" y="4474856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30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452" name="Text Box 113"/>
          <p:cNvSpPr txBox="1">
            <a:spLocks noChangeAspect="1" noChangeArrowheads="1"/>
          </p:cNvSpPr>
          <p:nvPr/>
        </p:nvSpPr>
        <p:spPr bwMode="auto">
          <a:xfrm>
            <a:off x="3471358" y="5966769"/>
            <a:ext cx="79107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30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59" name="Text Box 19"/>
          <p:cNvSpPr txBox="1">
            <a:spLocks noChangeArrowheads="1"/>
          </p:cNvSpPr>
          <p:nvPr/>
        </p:nvSpPr>
        <p:spPr bwMode="auto">
          <a:xfrm rot="17993261">
            <a:off x="1078235" y="1920819"/>
            <a:ext cx="13361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FF0000"/>
                </a:solidFill>
                <a:latin typeface="Comic Sans MS"/>
                <a:cs typeface="Comic Sans MS"/>
              </a:rPr>
              <a:t>Linac 2.45 GeV</a:t>
            </a:r>
            <a:endParaRPr lang="en-US" sz="1200" i="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66" name="Text Box 19"/>
          <p:cNvSpPr txBox="1">
            <a:spLocks noChangeArrowheads="1"/>
          </p:cNvSpPr>
          <p:nvPr/>
        </p:nvSpPr>
        <p:spPr bwMode="auto">
          <a:xfrm rot="3600000">
            <a:off x="5869107" y="2520525"/>
            <a:ext cx="146534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200" i="0" dirty="0" smtClean="0">
                <a:solidFill>
                  <a:srgbClr val="FF0000"/>
                </a:solidFill>
                <a:latin typeface="Comic Sans MS"/>
                <a:cs typeface="Comic Sans MS"/>
              </a:rPr>
              <a:t>Linac 2.45 GeV</a:t>
            </a:r>
            <a:endParaRPr lang="en-US" sz="1200" i="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grpSp>
        <p:nvGrpSpPr>
          <p:cNvPr id="13" name="Group 373"/>
          <p:cNvGrpSpPr/>
          <p:nvPr/>
        </p:nvGrpSpPr>
        <p:grpSpPr>
          <a:xfrm>
            <a:off x="2896285" y="5309920"/>
            <a:ext cx="1032733" cy="323166"/>
            <a:chOff x="4641972" y="4692927"/>
            <a:chExt cx="1032733" cy="323166"/>
          </a:xfrm>
        </p:grpSpPr>
        <p:sp>
          <p:nvSpPr>
            <p:cNvPr id="142" name="TextBox 141"/>
            <p:cNvSpPr txBox="1"/>
            <p:nvPr/>
          </p:nvSpPr>
          <p:spPr>
            <a:xfrm>
              <a:off x="4641972" y="4692927"/>
              <a:ext cx="10327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Comic Sans MS"/>
                  <a:cs typeface="Comic Sans MS"/>
                </a:rPr>
                <a:t>100 m</a:t>
              </a:r>
              <a:endParaRPr lang="en-US" sz="1200" dirty="0">
                <a:latin typeface="Comic Sans MS"/>
                <a:cs typeface="Comic Sans MS"/>
              </a:endParaRPr>
            </a:p>
          </p:txBody>
        </p:sp>
        <p:cxnSp>
          <p:nvCxnSpPr>
            <p:cNvPr id="369" name="Straight Connector 368"/>
            <p:cNvCxnSpPr/>
            <p:nvPr/>
          </p:nvCxnSpPr>
          <p:spPr>
            <a:xfrm flipV="1">
              <a:off x="4928523" y="5016093"/>
              <a:ext cx="457200" cy="0"/>
            </a:xfrm>
            <a:prstGeom prst="line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480"/>
          <p:cNvGrpSpPr>
            <a:grpSpLocks noChangeAspect="1"/>
          </p:cNvGrpSpPr>
          <p:nvPr/>
        </p:nvGrpSpPr>
        <p:grpSpPr>
          <a:xfrm>
            <a:off x="6045733" y="786707"/>
            <a:ext cx="629867" cy="330065"/>
            <a:chOff x="4166066" y="3056387"/>
            <a:chExt cx="2519466" cy="1320268"/>
          </a:xfrm>
        </p:grpSpPr>
        <p:grpSp>
          <p:nvGrpSpPr>
            <p:cNvPr id="15" name="Group 86"/>
            <p:cNvGrpSpPr>
              <a:grpSpLocks noChangeAspect="1"/>
            </p:cNvGrpSpPr>
            <p:nvPr/>
          </p:nvGrpSpPr>
          <p:grpSpPr bwMode="auto">
            <a:xfrm>
              <a:off x="4166066" y="3056387"/>
              <a:ext cx="1406168" cy="1320268"/>
              <a:chOff x="1815" y="2475"/>
              <a:chExt cx="492" cy="547"/>
            </a:xfrm>
          </p:grpSpPr>
          <p:grpSp>
            <p:nvGrpSpPr>
              <p:cNvPr id="16" name="Group 87"/>
              <p:cNvGrpSpPr>
                <a:grpSpLocks noChangeAspect="1"/>
              </p:cNvGrpSpPr>
              <p:nvPr/>
            </p:nvGrpSpPr>
            <p:grpSpPr bwMode="auto">
              <a:xfrm>
                <a:off x="1815" y="2475"/>
                <a:ext cx="492" cy="273"/>
                <a:chOff x="1815" y="2475"/>
                <a:chExt cx="492" cy="273"/>
              </a:xfrm>
            </p:grpSpPr>
            <p:sp>
              <p:nvSpPr>
                <p:cNvPr id="382" name="Rectangle 88"/>
                <p:cNvSpPr>
                  <a:spLocks noChangeAspect="1" noChangeArrowheads="1"/>
                </p:cNvSpPr>
                <p:nvPr/>
              </p:nvSpPr>
              <p:spPr bwMode="auto">
                <a:xfrm rot="2016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3" name="Freeform 89"/>
                <p:cNvSpPr>
                  <a:spLocks noChangeAspect="1"/>
                </p:cNvSpPr>
                <p:nvPr/>
              </p:nvSpPr>
              <p:spPr bwMode="auto">
                <a:xfrm>
                  <a:off x="1815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7" name="Rectangle 90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17" name="Group 91"/>
              <p:cNvGrpSpPr>
                <a:grpSpLocks noChangeAspect="1"/>
              </p:cNvGrpSpPr>
              <p:nvPr/>
            </p:nvGrpSpPr>
            <p:grpSpPr bwMode="auto">
              <a:xfrm flipV="1">
                <a:off x="1815" y="2749"/>
                <a:ext cx="492" cy="273"/>
                <a:chOff x="1813" y="2475"/>
                <a:chExt cx="492" cy="273"/>
              </a:xfrm>
            </p:grpSpPr>
            <p:sp>
              <p:nvSpPr>
                <p:cNvPr id="379" name="Rectangle 92"/>
                <p:cNvSpPr>
                  <a:spLocks noChangeAspect="1" noChangeArrowheads="1"/>
                </p:cNvSpPr>
                <p:nvPr/>
              </p:nvSpPr>
              <p:spPr bwMode="auto">
                <a:xfrm rot="20220000">
                  <a:off x="1910" y="2643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0" name="Freeform 93"/>
                <p:cNvSpPr>
                  <a:spLocks noChangeAspect="1"/>
                </p:cNvSpPr>
                <p:nvPr/>
              </p:nvSpPr>
              <p:spPr bwMode="auto">
                <a:xfrm>
                  <a:off x="1813" y="2490"/>
                  <a:ext cx="492" cy="258"/>
                </a:xfrm>
                <a:custGeom>
                  <a:avLst/>
                  <a:gdLst>
                    <a:gd name="T0" fmla="*/ 104 w 492"/>
                    <a:gd name="T1" fmla="*/ 258 h 258"/>
                    <a:gd name="T2" fmla="*/ 0 w 492"/>
                    <a:gd name="T3" fmla="*/ 258 h 258"/>
                    <a:gd name="T4" fmla="*/ 0 w 492"/>
                    <a:gd name="T5" fmla="*/ 0 h 258"/>
                    <a:gd name="T6" fmla="*/ 364 w 492"/>
                    <a:gd name="T7" fmla="*/ 0 h 258"/>
                    <a:gd name="T8" fmla="*/ 492 w 492"/>
                    <a:gd name="T9" fmla="*/ 218 h 258"/>
                    <a:gd name="T10" fmla="*/ 190 w 492"/>
                    <a:gd name="T11" fmla="*/ 218 h 258"/>
                    <a:gd name="T12" fmla="*/ 146 w 492"/>
                    <a:gd name="T13" fmla="*/ 128 h 258"/>
                    <a:gd name="T14" fmla="*/ 80 w 492"/>
                    <a:gd name="T15" fmla="*/ 162 h 258"/>
                    <a:gd name="T16" fmla="*/ 104 w 492"/>
                    <a:gd name="T17" fmla="*/ 258 h 25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2"/>
                    <a:gd name="T28" fmla="*/ 0 h 258"/>
                    <a:gd name="T29" fmla="*/ 492 w 492"/>
                    <a:gd name="T30" fmla="*/ 258 h 25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2" h="258">
                      <a:moveTo>
                        <a:pt x="104" y="258"/>
                      </a:moveTo>
                      <a:lnTo>
                        <a:pt x="0" y="258"/>
                      </a:lnTo>
                      <a:lnTo>
                        <a:pt x="0" y="0"/>
                      </a:lnTo>
                      <a:lnTo>
                        <a:pt x="364" y="0"/>
                      </a:lnTo>
                      <a:lnTo>
                        <a:pt x="492" y="218"/>
                      </a:lnTo>
                      <a:lnTo>
                        <a:pt x="190" y="218"/>
                      </a:lnTo>
                      <a:lnTo>
                        <a:pt x="146" y="128"/>
                      </a:lnTo>
                      <a:lnTo>
                        <a:pt x="80" y="162"/>
                      </a:lnTo>
                      <a:lnTo>
                        <a:pt x="104" y="258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381" name="Rectangle 94"/>
                <p:cNvSpPr>
                  <a:spLocks noChangeAspect="1" noChangeArrowheads="1"/>
                </p:cNvSpPr>
                <p:nvPr/>
              </p:nvSpPr>
              <p:spPr bwMode="auto">
                <a:xfrm rot="19560000">
                  <a:off x="2198" y="2475"/>
                  <a:ext cx="62" cy="62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eaLnBrk="0" hangingPunct="0"/>
                  <a:endParaRPr lang="en-US" sz="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351" name="Block Arc 350"/>
            <p:cNvSpPr/>
            <p:nvPr/>
          </p:nvSpPr>
          <p:spPr>
            <a:xfrm>
              <a:off x="5588252" y="3170070"/>
              <a:ext cx="1097280" cy="1097280"/>
            </a:xfrm>
            <a:prstGeom prst="blockArc">
              <a:avLst>
                <a:gd name="adj1" fmla="val 11067651"/>
                <a:gd name="adj2" fmla="val 10455262"/>
                <a:gd name="adj3" fmla="val 3178"/>
              </a:avLst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52" name="Rounded Rectangle 351"/>
            <p:cNvSpPr/>
            <p:nvPr/>
          </p:nvSpPr>
          <p:spPr>
            <a:xfrm>
              <a:off x="4999853" y="3634286"/>
              <a:ext cx="631010" cy="164592"/>
            </a:xfrm>
            <a:prstGeom prst="roundRect">
              <a:avLst/>
            </a:prstGeom>
            <a:solidFill>
              <a:srgbClr val="000090"/>
            </a:solidFill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3" name="Rounded Rectangle 352"/>
            <p:cNvSpPr/>
            <p:nvPr/>
          </p:nvSpPr>
          <p:spPr>
            <a:xfrm>
              <a:off x="5060949" y="3656553"/>
              <a:ext cx="618229" cy="1188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8" name="Oval 357"/>
            <p:cNvSpPr/>
            <p:nvPr/>
          </p:nvSpPr>
          <p:spPr>
            <a:xfrm>
              <a:off x="5200650" y="3694093"/>
              <a:ext cx="45720" cy="45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05" name="Text Box 113"/>
          <p:cNvSpPr txBox="1">
            <a:spLocks noChangeAspect="1" noChangeArrowheads="1"/>
          </p:cNvSpPr>
          <p:nvPr/>
        </p:nvSpPr>
        <p:spPr bwMode="auto">
          <a:xfrm flipH="1">
            <a:off x="4427140" y="1035050"/>
            <a:ext cx="6976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800" dirty="0" smtClean="0">
                <a:solidFill>
                  <a:srgbClr val="FF0000"/>
                </a:solidFill>
                <a:latin typeface="Comic Sans MS"/>
                <a:cs typeface="Comic Sans MS"/>
              </a:rPr>
              <a:t>27.55 GeV </a:t>
            </a:r>
            <a:endParaRPr lang="en-US" sz="8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17" name="Arc 316"/>
          <p:cNvSpPr/>
          <p:nvPr/>
        </p:nvSpPr>
        <p:spPr>
          <a:xfrm rot="3600000">
            <a:off x="6931034" y="2529459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Arc 323"/>
          <p:cNvSpPr>
            <a:spLocks noChangeAspect="1"/>
          </p:cNvSpPr>
          <p:nvPr/>
        </p:nvSpPr>
        <p:spPr>
          <a:xfrm rot="577047">
            <a:off x="2440398" y="756480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8" name="Group 1"/>
          <p:cNvGrpSpPr/>
          <p:nvPr/>
        </p:nvGrpSpPr>
        <p:grpSpPr>
          <a:xfrm rot="3600000">
            <a:off x="4111490" y="845190"/>
            <a:ext cx="3806676" cy="2284552"/>
            <a:chOff x="1719314" y="51753"/>
            <a:chExt cx="3806676" cy="2284552"/>
          </a:xfrm>
        </p:grpSpPr>
        <p:sp>
          <p:nvSpPr>
            <p:cNvPr id="26662" name="Text Box 19"/>
            <p:cNvSpPr txBox="1">
              <a:spLocks noChangeArrowheads="1"/>
            </p:cNvSpPr>
            <p:nvPr/>
          </p:nvSpPr>
          <p:spPr bwMode="auto">
            <a:xfrm>
              <a:off x="4723544" y="51753"/>
              <a:ext cx="80244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Beam </a:t>
              </a:r>
            </a:p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dump</a:t>
              </a:r>
              <a:endParaRPr lang="en-US" sz="1000" dirty="0">
                <a:solidFill>
                  <a:srgbClr val="3366FF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26661" name="Text Box 19"/>
            <p:cNvSpPr txBox="1">
              <a:spLocks noChangeArrowheads="1"/>
            </p:cNvSpPr>
            <p:nvPr/>
          </p:nvSpPr>
          <p:spPr bwMode="auto">
            <a:xfrm>
              <a:off x="3457810" y="99167"/>
              <a:ext cx="76911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Polarized </a:t>
              </a:r>
            </a:p>
            <a:p>
              <a:pPr eaLnBrk="0" hangingPunct="0"/>
              <a:r>
                <a:rPr lang="en-US" sz="1000" dirty="0" smtClean="0">
                  <a:solidFill>
                    <a:srgbClr val="3366FF"/>
                  </a:solidFill>
                  <a:latin typeface="Comic Sans MS" pitchFamily="-110" charset="0"/>
                  <a:ea typeface="Comic Sans MS" pitchFamily="-110" charset="0"/>
                  <a:cs typeface="Comic Sans MS" pitchFamily="-110" charset="0"/>
                </a:rPr>
                <a:t>e-gun</a:t>
              </a:r>
              <a:endParaRPr lang="en-US" sz="1000" dirty="0">
                <a:solidFill>
                  <a:srgbClr val="3366FF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endParaRPr>
            </a:p>
          </p:txBody>
        </p:sp>
        <p:sp>
          <p:nvSpPr>
            <p:cNvPr id="152" name="Can 151"/>
            <p:cNvSpPr/>
            <p:nvPr/>
          </p:nvSpPr>
          <p:spPr bwMode="auto">
            <a:xfrm rot="16200000">
              <a:off x="4626195" y="352863"/>
              <a:ext cx="156584" cy="180056"/>
            </a:xfrm>
            <a:prstGeom prst="can">
              <a:avLst/>
            </a:prstGeom>
            <a:solidFill>
              <a:srgbClr val="C0504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469" name="Freeform 468"/>
            <p:cNvSpPr/>
            <p:nvPr/>
          </p:nvSpPr>
          <p:spPr>
            <a:xfrm rot="21439852" flipH="1">
              <a:off x="4092908" y="425986"/>
              <a:ext cx="261845" cy="123074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0" name="Freeform 469"/>
            <p:cNvSpPr/>
            <p:nvPr/>
          </p:nvSpPr>
          <p:spPr>
            <a:xfrm rot="21439852">
              <a:off x="4340091" y="458559"/>
              <a:ext cx="289548" cy="86128"/>
            </a:xfrm>
            <a:custGeom>
              <a:avLst/>
              <a:gdLst>
                <a:gd name="connsiteX0" fmla="*/ 0 w 323850"/>
                <a:gd name="connsiteY0" fmla="*/ 104775 h 113242"/>
                <a:gd name="connsiteX1" fmla="*/ 139700 w 323850"/>
                <a:gd name="connsiteY1" fmla="*/ 98425 h 113242"/>
                <a:gd name="connsiteX2" fmla="*/ 190500 w 323850"/>
                <a:gd name="connsiteY2" fmla="*/ 15875 h 113242"/>
                <a:gd name="connsiteX3" fmla="*/ 323850 w 323850"/>
                <a:gd name="connsiteY3" fmla="*/ 3175 h 11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" h="113242">
                  <a:moveTo>
                    <a:pt x="0" y="104775"/>
                  </a:moveTo>
                  <a:cubicBezTo>
                    <a:pt x="53975" y="109008"/>
                    <a:pt x="107950" y="113242"/>
                    <a:pt x="139700" y="98425"/>
                  </a:cubicBezTo>
                  <a:cubicBezTo>
                    <a:pt x="171450" y="83608"/>
                    <a:pt x="159808" y="31750"/>
                    <a:pt x="190500" y="15875"/>
                  </a:cubicBezTo>
                  <a:cubicBezTo>
                    <a:pt x="221192" y="0"/>
                    <a:pt x="323850" y="3175"/>
                    <a:pt x="323850" y="3175"/>
                  </a:cubicBezTo>
                </a:path>
              </a:pathLst>
            </a:cu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1" name="Oval 470"/>
            <p:cNvSpPr/>
            <p:nvPr/>
          </p:nvSpPr>
          <p:spPr>
            <a:xfrm rot="16039852">
              <a:off x="3988783" y="390452"/>
              <a:ext cx="170232" cy="8734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0" name="Text Box 113"/>
            <p:cNvSpPr txBox="1">
              <a:spLocks noChangeAspect="1" noChangeArrowheads="1"/>
            </p:cNvSpPr>
            <p:nvPr/>
          </p:nvSpPr>
          <p:spPr bwMode="auto">
            <a:xfrm flipH="1">
              <a:off x="4089908" y="160876"/>
              <a:ext cx="639963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0.6 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cxnSp>
          <p:nvCxnSpPr>
            <p:cNvPr id="334" name="Straight Connector 333"/>
            <p:cNvCxnSpPr>
              <a:stCxn id="324" idx="0"/>
              <a:endCxn id="348" idx="2"/>
            </p:cNvCxnSpPr>
            <p:nvPr/>
          </p:nvCxnSpPr>
          <p:spPr>
            <a:xfrm rot="18000000" flipH="1">
              <a:off x="1396650" y="2011319"/>
              <a:ext cx="647650" cy="2322"/>
            </a:xfrm>
            <a:prstGeom prst="line">
              <a:avLst/>
            </a:prstGeom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3" name="Straight Connector 342"/>
          <p:cNvCxnSpPr>
            <a:stCxn id="317" idx="0"/>
          </p:cNvCxnSpPr>
          <p:nvPr/>
        </p:nvCxnSpPr>
        <p:spPr>
          <a:xfrm rot="16200000" flipV="1">
            <a:off x="6561351" y="2026960"/>
            <a:ext cx="684244" cy="398232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7" name="Arc 346"/>
          <p:cNvSpPr/>
          <p:nvPr/>
        </p:nvSpPr>
        <p:spPr>
          <a:xfrm rot="7200000">
            <a:off x="1632176" y="24845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Arc 347"/>
          <p:cNvSpPr>
            <a:spLocks noChangeAspect="1"/>
          </p:cNvSpPr>
          <p:nvPr/>
        </p:nvSpPr>
        <p:spPr>
          <a:xfrm rot="18600000">
            <a:off x="1443967" y="946917"/>
            <a:ext cx="4529907" cy="3880888"/>
          </a:xfrm>
          <a:prstGeom prst="arc">
            <a:avLst>
              <a:gd name="adj1" fmla="val 15576055"/>
              <a:gd name="adj2" fmla="val 19714471"/>
            </a:avLst>
          </a:prstGeom>
          <a:ln w="12700" cap="flat" cmpd="sng" algn="ctr">
            <a:solidFill>
              <a:srgbClr val="DD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368" name="Straight Connector 367"/>
          <p:cNvCxnSpPr>
            <a:stCxn id="347" idx="2"/>
            <a:endCxn id="348" idx="0"/>
          </p:cNvCxnSpPr>
          <p:nvPr/>
        </p:nvCxnSpPr>
        <p:spPr>
          <a:xfrm rot="5400000" flipH="1" flipV="1">
            <a:off x="1552182" y="2049518"/>
            <a:ext cx="587019" cy="337358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4" name="Freeform 373"/>
          <p:cNvSpPr/>
          <p:nvPr/>
        </p:nvSpPr>
        <p:spPr>
          <a:xfrm rot="15409430" flipH="1" flipV="1">
            <a:off x="6962125" y="3606837"/>
            <a:ext cx="588369" cy="131531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>
            <a:solidFill>
              <a:srgbClr val="DD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1" name="Freeform 450"/>
          <p:cNvSpPr/>
          <p:nvPr/>
        </p:nvSpPr>
        <p:spPr>
          <a:xfrm rot="9050523" flipV="1">
            <a:off x="2446378" y="1066756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6" name="Freeform 455"/>
          <p:cNvSpPr/>
          <p:nvPr/>
        </p:nvSpPr>
        <p:spPr>
          <a:xfrm rot="12458037" flipV="1">
            <a:off x="5335083" y="814735"/>
            <a:ext cx="588369" cy="45719"/>
          </a:xfrm>
          <a:custGeom>
            <a:avLst/>
            <a:gdLst>
              <a:gd name="connsiteX0" fmla="*/ 0 w 796066"/>
              <a:gd name="connsiteY0" fmla="*/ 0 h 268941"/>
              <a:gd name="connsiteX1" fmla="*/ 473336 w 796066"/>
              <a:gd name="connsiteY1" fmla="*/ 86061 h 268941"/>
              <a:gd name="connsiteX2" fmla="*/ 796066 w 796066"/>
              <a:gd name="connsiteY2" fmla="*/ 268941 h 268941"/>
              <a:gd name="connsiteX3" fmla="*/ 796066 w 796066"/>
              <a:gd name="connsiteY3" fmla="*/ 268941 h 26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6066" h="268941">
                <a:moveTo>
                  <a:pt x="0" y="0"/>
                </a:moveTo>
                <a:cubicBezTo>
                  <a:pt x="170329" y="20619"/>
                  <a:pt x="340658" y="41238"/>
                  <a:pt x="473336" y="86061"/>
                </a:cubicBezTo>
                <a:cubicBezTo>
                  <a:pt x="606014" y="130884"/>
                  <a:pt x="796066" y="268941"/>
                  <a:pt x="796066" y="268941"/>
                </a:cubicBezTo>
                <a:lnTo>
                  <a:pt x="796066" y="268941"/>
                </a:lnTo>
              </a:path>
            </a:pathLst>
          </a:custGeom>
          <a:ln w="12700" cap="flat" cmpd="sng" algn="ctr">
            <a:solidFill>
              <a:srgbClr val="DD0000"/>
            </a:solidFill>
            <a:prstDash val="solid"/>
            <a:round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7" name="Text Box 113"/>
          <p:cNvSpPr txBox="1">
            <a:spLocks noChangeAspect="1" noChangeArrowheads="1"/>
          </p:cNvSpPr>
          <p:nvPr/>
        </p:nvSpPr>
        <p:spPr bwMode="auto">
          <a:xfrm flipH="1">
            <a:off x="5773533" y="539649"/>
            <a:ext cx="71040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900" dirty="0" smtClean="0">
                <a:solidFill>
                  <a:srgbClr val="FF0000"/>
                </a:solidFill>
                <a:latin typeface="Comic Sans MS"/>
                <a:cs typeface="Comic Sans MS"/>
              </a:rPr>
              <a:t>0.60  GeV </a:t>
            </a:r>
            <a:endParaRPr lang="en-US" sz="9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cxnSp>
        <p:nvCxnSpPr>
          <p:cNvPr id="109" name="Straight Connector 108"/>
          <p:cNvCxnSpPr>
            <a:stCxn id="348" idx="2"/>
            <a:endCxn id="324" idx="0"/>
          </p:cNvCxnSpPr>
          <p:nvPr/>
        </p:nvCxnSpPr>
        <p:spPr>
          <a:xfrm flipV="1">
            <a:off x="4031115" y="748197"/>
            <a:ext cx="647650" cy="2322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02"/>
          <p:cNvGrpSpPr>
            <a:grpSpLocks/>
          </p:cNvGrpSpPr>
          <p:nvPr/>
        </p:nvGrpSpPr>
        <p:grpSpPr bwMode="auto">
          <a:xfrm rot="3600000" flipV="1">
            <a:off x="6882443" y="2231996"/>
            <a:ext cx="124677" cy="108170"/>
            <a:chOff x="1348913" y="1142862"/>
            <a:chExt cx="190276" cy="155817"/>
          </a:xfrm>
        </p:grpSpPr>
        <p:sp>
          <p:nvSpPr>
            <p:cNvPr id="335" name="Oval 115"/>
            <p:cNvSpPr>
              <a:spLocks noChangeArrowheads="1"/>
            </p:cNvSpPr>
            <p:nvPr/>
          </p:nvSpPr>
          <p:spPr bwMode="auto">
            <a:xfrm flipH="1">
              <a:off x="1485778" y="1142797"/>
              <a:ext cx="53957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2" name="Oval 116"/>
            <p:cNvSpPr>
              <a:spLocks noChangeArrowheads="1"/>
            </p:cNvSpPr>
            <p:nvPr/>
          </p:nvSpPr>
          <p:spPr bwMode="auto">
            <a:xfrm flipH="1">
              <a:off x="1441343" y="1142797"/>
              <a:ext cx="50782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6" name="Oval 117"/>
            <p:cNvSpPr>
              <a:spLocks noChangeAspect="1" noChangeArrowheads="1"/>
            </p:cNvSpPr>
            <p:nvPr/>
          </p:nvSpPr>
          <p:spPr bwMode="auto">
            <a:xfrm flipH="1">
              <a:off x="1393735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  <p:sp>
          <p:nvSpPr>
            <p:cNvPr id="349" name="Oval 118"/>
            <p:cNvSpPr>
              <a:spLocks noChangeArrowheads="1"/>
            </p:cNvSpPr>
            <p:nvPr/>
          </p:nvSpPr>
          <p:spPr bwMode="auto">
            <a:xfrm flipH="1">
              <a:off x="1349301" y="1142797"/>
              <a:ext cx="53955" cy="157189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omic Sans MS"/>
                <a:ea typeface="+mn-ea"/>
                <a:cs typeface="Comic Sans MS"/>
              </a:endParaRPr>
            </a:p>
          </p:txBody>
        </p:sp>
      </p:grpSp>
      <p:grpSp>
        <p:nvGrpSpPr>
          <p:cNvPr id="20" name="Group 417"/>
          <p:cNvGrpSpPr/>
          <p:nvPr/>
        </p:nvGrpSpPr>
        <p:grpSpPr>
          <a:xfrm>
            <a:off x="4571215" y="2389664"/>
            <a:ext cx="1386699" cy="2018381"/>
            <a:chOff x="4380715" y="2186464"/>
            <a:chExt cx="1386699" cy="2018381"/>
          </a:xfrm>
        </p:grpSpPr>
        <p:grpSp>
          <p:nvGrpSpPr>
            <p:cNvPr id="21" name="Group 394"/>
            <p:cNvGrpSpPr/>
            <p:nvPr/>
          </p:nvGrpSpPr>
          <p:grpSpPr>
            <a:xfrm>
              <a:off x="4380715" y="2224628"/>
              <a:ext cx="756832" cy="1930901"/>
              <a:chOff x="6724277" y="452655"/>
              <a:chExt cx="756832" cy="1930901"/>
            </a:xfrm>
          </p:grpSpPr>
          <p:sp>
            <p:nvSpPr>
              <p:cNvPr id="284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34747" y="2152724"/>
                <a:ext cx="7463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27.55 GeV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85" name="Text Box 117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24277" y="1812916"/>
                <a:ext cx="7463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22.65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 </a:t>
                </a:r>
              </a:p>
            </p:txBody>
          </p:sp>
          <p:sp>
            <p:nvSpPr>
              <p:cNvPr id="287" name="Text Box 118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34747" y="1477362"/>
                <a:ext cx="72787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17.75 GeV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88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53232" y="1131248"/>
                <a:ext cx="72787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12.85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 </a:t>
                </a:r>
              </a:p>
            </p:txBody>
          </p:sp>
          <p:sp>
            <p:nvSpPr>
              <p:cNvPr id="292" name="Text Box 113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770702" y="452655"/>
                <a:ext cx="71040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3.05  GeV </a:t>
                </a:r>
                <a:endParaRPr lang="en-US" sz="900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293" name="Text Box 119"/>
              <p:cNvSpPr txBox="1">
                <a:spLocks noChangeAspect="1" noChangeArrowheads="1"/>
              </p:cNvSpPr>
              <p:nvPr/>
            </p:nvSpPr>
            <p:spPr bwMode="auto">
              <a:xfrm flipH="1">
                <a:off x="6802334" y="797247"/>
                <a:ext cx="67591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pPr eaLnBrk="0" hangingPunct="0"/>
                <a:r>
                  <a:rPr lang="en-US" sz="900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7.95 </a:t>
                </a:r>
                <a:r>
                  <a:rPr lang="en-US" sz="900" dirty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GeV </a:t>
                </a:r>
              </a:p>
            </p:txBody>
          </p:sp>
        </p:grpSp>
        <p:grpSp>
          <p:nvGrpSpPr>
            <p:cNvPr id="22" name="Group 480"/>
            <p:cNvGrpSpPr>
              <a:grpSpLocks noChangeAspect="1"/>
            </p:cNvGrpSpPr>
            <p:nvPr/>
          </p:nvGrpSpPr>
          <p:grpSpPr>
            <a:xfrm>
              <a:off x="5134689" y="2864537"/>
              <a:ext cx="629867" cy="330065"/>
              <a:chOff x="4166066" y="3056387"/>
              <a:chExt cx="2519466" cy="1320268"/>
            </a:xfrm>
          </p:grpSpPr>
          <p:grpSp>
            <p:nvGrpSpPr>
              <p:cNvPr id="23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4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8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5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7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7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8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71" name="Block Arc 270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2" name="Rounded Rectangle 271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3" name="Rounded Rectangle 272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5" name="Oval 27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6" name="Group 480"/>
            <p:cNvGrpSpPr>
              <a:grpSpLocks noChangeAspect="1"/>
            </p:cNvGrpSpPr>
            <p:nvPr/>
          </p:nvGrpSpPr>
          <p:grpSpPr>
            <a:xfrm>
              <a:off x="5131831" y="2524729"/>
              <a:ext cx="629867" cy="330065"/>
              <a:chOff x="4166066" y="3056387"/>
              <a:chExt cx="2519466" cy="1320268"/>
            </a:xfrm>
          </p:grpSpPr>
          <p:grpSp>
            <p:nvGrpSpPr>
              <p:cNvPr id="27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2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6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2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6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4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65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40" name="Block Arc 23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1" name="Rounded Rectangle 24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2" name="Rounded Rectangle 24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9" name="Oval 25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480"/>
            <p:cNvGrpSpPr>
              <a:grpSpLocks noChangeAspect="1"/>
            </p:cNvGrpSpPr>
            <p:nvPr/>
          </p:nvGrpSpPr>
          <p:grpSpPr>
            <a:xfrm>
              <a:off x="5131831" y="2186460"/>
              <a:ext cx="629867" cy="330065"/>
              <a:chOff x="4166066" y="3056387"/>
              <a:chExt cx="2519466" cy="1320268"/>
            </a:xfrm>
          </p:grpSpPr>
          <p:grpSp>
            <p:nvGrpSpPr>
              <p:cNvPr id="3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3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34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8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3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31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2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33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25" name="Block Arc 22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6" name="Rounded Rectangle 22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7" name="Rounded Rectangle 226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8" name="Oval 227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38" name="Group 480"/>
            <p:cNvGrpSpPr>
              <a:grpSpLocks noChangeAspect="1"/>
            </p:cNvGrpSpPr>
            <p:nvPr/>
          </p:nvGrpSpPr>
          <p:grpSpPr>
            <a:xfrm>
              <a:off x="5137547" y="3874774"/>
              <a:ext cx="629867" cy="330065"/>
              <a:chOff x="4166066" y="3056387"/>
              <a:chExt cx="2519466" cy="1320268"/>
            </a:xfrm>
          </p:grpSpPr>
          <p:grpSp>
            <p:nvGrpSpPr>
              <p:cNvPr id="739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40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2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41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1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2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212" name="Block Arc 21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Rounded Rectangle 21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4" name="Rounded Rectangle 21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5" name="Oval 21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42" name="Group 480"/>
            <p:cNvGrpSpPr>
              <a:grpSpLocks noChangeAspect="1"/>
            </p:cNvGrpSpPr>
            <p:nvPr/>
          </p:nvGrpSpPr>
          <p:grpSpPr>
            <a:xfrm>
              <a:off x="5134689" y="3534966"/>
              <a:ext cx="629867" cy="330065"/>
              <a:chOff x="4166066" y="3056387"/>
              <a:chExt cx="2519466" cy="1320268"/>
            </a:xfrm>
          </p:grpSpPr>
          <p:grpSp>
            <p:nvGrpSpPr>
              <p:cNvPr id="743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44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208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9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10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45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205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6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207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99" name="Block Arc 198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0" name="Rounded Rectangle 199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Rounded Rectangle 200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2" name="Oval 201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46" name="Group 480"/>
            <p:cNvGrpSpPr>
              <a:grpSpLocks noChangeAspect="1"/>
            </p:cNvGrpSpPr>
            <p:nvPr/>
          </p:nvGrpSpPr>
          <p:grpSpPr>
            <a:xfrm>
              <a:off x="5134689" y="3196697"/>
              <a:ext cx="629867" cy="330065"/>
              <a:chOff x="4166066" y="3056387"/>
              <a:chExt cx="2519466" cy="1320268"/>
            </a:xfrm>
          </p:grpSpPr>
          <p:grpSp>
            <p:nvGrpSpPr>
              <p:cNvPr id="747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4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179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50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176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7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178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170" name="Block Arc 16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1" name="Rounded Rectangle 17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ounded Rectangle 17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294" name="Straight Arrow Connector 293"/>
          <p:cNvCxnSpPr>
            <a:stCxn id="238" idx="0"/>
            <a:endCxn id="236" idx="2"/>
          </p:cNvCxnSpPr>
          <p:nvPr/>
        </p:nvCxnSpPr>
        <p:spPr>
          <a:xfrm rot="5400000" flipH="1" flipV="1">
            <a:off x="5898789" y="1724966"/>
            <a:ext cx="376784" cy="959001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7" name="Oval 296"/>
          <p:cNvSpPr/>
          <p:nvPr/>
        </p:nvSpPr>
        <p:spPr>
          <a:xfrm>
            <a:off x="6781800" y="1905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9" name="Straight Arrow Connector 298"/>
          <p:cNvCxnSpPr>
            <a:stCxn id="426" idx="6"/>
            <a:endCxn id="354" idx="3"/>
          </p:cNvCxnSpPr>
          <p:nvPr/>
        </p:nvCxnSpPr>
        <p:spPr>
          <a:xfrm>
            <a:off x="1905000" y="2514600"/>
            <a:ext cx="1279196" cy="2277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53" name="Group 423"/>
          <p:cNvGrpSpPr/>
          <p:nvPr/>
        </p:nvGrpSpPr>
        <p:grpSpPr>
          <a:xfrm>
            <a:off x="2808697" y="2733344"/>
            <a:ext cx="1446427" cy="2018379"/>
            <a:chOff x="2808697" y="2733344"/>
            <a:chExt cx="1446427" cy="2018379"/>
          </a:xfrm>
        </p:grpSpPr>
        <p:grpSp>
          <p:nvGrpSpPr>
            <p:cNvPr id="755" name="Group 480"/>
            <p:cNvGrpSpPr>
              <a:grpSpLocks noChangeAspect="1"/>
            </p:cNvGrpSpPr>
            <p:nvPr/>
          </p:nvGrpSpPr>
          <p:grpSpPr>
            <a:xfrm flipH="1">
              <a:off x="2811555" y="3411421"/>
              <a:ext cx="629867" cy="330065"/>
              <a:chOff x="4166066" y="3056387"/>
              <a:chExt cx="2519466" cy="1320268"/>
            </a:xfrm>
          </p:grpSpPr>
          <p:grpSp>
            <p:nvGrpSpPr>
              <p:cNvPr id="756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5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11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2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3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5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08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09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10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02" name="Block Arc 30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Rounded Rectangle 30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4" name="Rounded Rectangle 303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5" name="Oval 304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0" name="Group 480"/>
            <p:cNvGrpSpPr>
              <a:grpSpLocks noChangeAspect="1"/>
            </p:cNvGrpSpPr>
            <p:nvPr/>
          </p:nvGrpSpPr>
          <p:grpSpPr>
            <a:xfrm flipH="1">
              <a:off x="2814413" y="3071613"/>
              <a:ext cx="629867" cy="330065"/>
              <a:chOff x="4166066" y="3056387"/>
              <a:chExt cx="2519466" cy="1320268"/>
            </a:xfrm>
          </p:grpSpPr>
          <p:grpSp>
            <p:nvGrpSpPr>
              <p:cNvPr id="76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62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27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8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9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63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23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5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26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16" name="Block Arc 315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8" name="Rounded Rectangle 317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9" name="Rounded Rectangle 318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0" name="Oval 319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64" name="Group 480"/>
            <p:cNvGrpSpPr>
              <a:grpSpLocks noChangeAspect="1"/>
            </p:cNvGrpSpPr>
            <p:nvPr/>
          </p:nvGrpSpPr>
          <p:grpSpPr>
            <a:xfrm flipH="1">
              <a:off x="2814413" y="2733344"/>
              <a:ext cx="629867" cy="330065"/>
              <a:chOff x="4166066" y="3056387"/>
              <a:chExt cx="2519466" cy="1320268"/>
            </a:xfrm>
          </p:grpSpPr>
          <p:grpSp>
            <p:nvGrpSpPr>
              <p:cNvPr id="765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76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4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4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55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76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40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1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4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32" name="Block Arc 331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3" name="Rounded Rectangle 332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6" name="Rounded Rectangle 335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7" name="Oval 336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6" name="Group 480"/>
            <p:cNvGrpSpPr>
              <a:grpSpLocks noChangeAspect="1"/>
            </p:cNvGrpSpPr>
            <p:nvPr/>
          </p:nvGrpSpPr>
          <p:grpSpPr>
            <a:xfrm flipH="1">
              <a:off x="2808697" y="4421658"/>
              <a:ext cx="629867" cy="330065"/>
              <a:chOff x="4166066" y="3056387"/>
              <a:chExt cx="2519466" cy="1320268"/>
            </a:xfrm>
          </p:grpSpPr>
          <p:grpSp>
            <p:nvGrpSpPr>
              <p:cNvPr id="97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98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72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5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6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99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6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0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71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60" name="Block Arc 35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1" name="Rounded Rectangle 36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2" name="Rounded Rectangle 36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3" name="Oval 36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0" name="Group 480"/>
            <p:cNvGrpSpPr>
              <a:grpSpLocks noChangeAspect="1"/>
            </p:cNvGrpSpPr>
            <p:nvPr/>
          </p:nvGrpSpPr>
          <p:grpSpPr>
            <a:xfrm flipH="1">
              <a:off x="2811555" y="4081850"/>
              <a:ext cx="629867" cy="330065"/>
              <a:chOff x="4166066" y="3056387"/>
              <a:chExt cx="2519466" cy="1320268"/>
            </a:xfrm>
          </p:grpSpPr>
          <p:grpSp>
            <p:nvGrpSpPr>
              <p:cNvPr id="101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02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395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6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7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03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392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3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394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385" name="Block Arc 384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6" name="Rounded Rectangle 385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8" name="Rounded Rectangle 387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9" name="Oval 388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4" name="Group 480"/>
            <p:cNvGrpSpPr>
              <a:grpSpLocks noChangeAspect="1"/>
            </p:cNvGrpSpPr>
            <p:nvPr/>
          </p:nvGrpSpPr>
          <p:grpSpPr>
            <a:xfrm flipH="1">
              <a:off x="2811555" y="3743581"/>
              <a:ext cx="629867" cy="330065"/>
              <a:chOff x="4166066" y="3056387"/>
              <a:chExt cx="2519466" cy="1320268"/>
            </a:xfrm>
          </p:grpSpPr>
          <p:grpSp>
            <p:nvGrpSpPr>
              <p:cNvPr id="105" name="Group 86"/>
              <p:cNvGrpSpPr>
                <a:grpSpLocks noChangeAspect="1"/>
              </p:cNvGrpSpPr>
              <p:nvPr/>
            </p:nvGrpSpPr>
            <p:grpSpPr bwMode="auto">
              <a:xfrm>
                <a:off x="4166066" y="3056387"/>
                <a:ext cx="1406168" cy="1320268"/>
                <a:chOff x="1815" y="2475"/>
                <a:chExt cx="492" cy="547"/>
              </a:xfrm>
            </p:grpSpPr>
            <p:grpSp>
              <p:nvGrpSpPr>
                <p:cNvPr id="106" name="Group 87"/>
                <p:cNvGrpSpPr>
                  <a:grpSpLocks noChangeAspect="1"/>
                </p:cNvGrpSpPr>
                <p:nvPr/>
              </p:nvGrpSpPr>
              <p:grpSpPr bwMode="auto">
                <a:xfrm>
                  <a:off x="1815" y="2475"/>
                  <a:ext cx="492" cy="273"/>
                  <a:chOff x="1815" y="2475"/>
                  <a:chExt cx="492" cy="273"/>
                </a:xfrm>
              </p:grpSpPr>
              <p:sp>
                <p:nvSpPr>
                  <p:cNvPr id="410" name="Rectangle 88"/>
                  <p:cNvSpPr>
                    <a:spLocks noChangeAspect="1" noChangeArrowheads="1"/>
                  </p:cNvSpPr>
                  <p:nvPr/>
                </p:nvSpPr>
                <p:spPr bwMode="auto">
                  <a:xfrm rot="2016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1" name="Freeform 89"/>
                  <p:cNvSpPr>
                    <a:spLocks noChangeAspect="1"/>
                  </p:cNvSpPr>
                  <p:nvPr/>
                </p:nvSpPr>
                <p:spPr bwMode="auto">
                  <a:xfrm>
                    <a:off x="1815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12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107" name="Group 91"/>
                <p:cNvGrpSpPr>
                  <a:grpSpLocks noChangeAspect="1"/>
                </p:cNvGrpSpPr>
                <p:nvPr/>
              </p:nvGrpSpPr>
              <p:grpSpPr bwMode="auto">
                <a:xfrm flipV="1">
                  <a:off x="1815" y="2749"/>
                  <a:ext cx="492" cy="273"/>
                  <a:chOff x="1813" y="2475"/>
                  <a:chExt cx="492" cy="273"/>
                </a:xfrm>
              </p:grpSpPr>
              <p:sp>
                <p:nvSpPr>
                  <p:cNvPr id="407" name="Rectangle 92"/>
                  <p:cNvSpPr>
                    <a:spLocks noChangeAspect="1" noChangeArrowheads="1"/>
                  </p:cNvSpPr>
                  <p:nvPr/>
                </p:nvSpPr>
                <p:spPr bwMode="auto">
                  <a:xfrm rot="20220000">
                    <a:off x="1910" y="2643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8" name="Freeform 93"/>
                  <p:cNvSpPr>
                    <a:spLocks noChangeAspect="1"/>
                  </p:cNvSpPr>
                  <p:nvPr/>
                </p:nvSpPr>
                <p:spPr bwMode="auto">
                  <a:xfrm>
                    <a:off x="1813" y="2490"/>
                    <a:ext cx="492" cy="258"/>
                  </a:xfrm>
                  <a:custGeom>
                    <a:avLst/>
                    <a:gdLst>
                      <a:gd name="T0" fmla="*/ 104 w 492"/>
                      <a:gd name="T1" fmla="*/ 258 h 258"/>
                      <a:gd name="T2" fmla="*/ 0 w 492"/>
                      <a:gd name="T3" fmla="*/ 258 h 258"/>
                      <a:gd name="T4" fmla="*/ 0 w 492"/>
                      <a:gd name="T5" fmla="*/ 0 h 258"/>
                      <a:gd name="T6" fmla="*/ 364 w 492"/>
                      <a:gd name="T7" fmla="*/ 0 h 258"/>
                      <a:gd name="T8" fmla="*/ 492 w 492"/>
                      <a:gd name="T9" fmla="*/ 218 h 258"/>
                      <a:gd name="T10" fmla="*/ 190 w 492"/>
                      <a:gd name="T11" fmla="*/ 218 h 258"/>
                      <a:gd name="T12" fmla="*/ 146 w 492"/>
                      <a:gd name="T13" fmla="*/ 128 h 258"/>
                      <a:gd name="T14" fmla="*/ 80 w 492"/>
                      <a:gd name="T15" fmla="*/ 162 h 258"/>
                      <a:gd name="T16" fmla="*/ 104 w 492"/>
                      <a:gd name="T17" fmla="*/ 258 h 258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92"/>
                      <a:gd name="T28" fmla="*/ 0 h 258"/>
                      <a:gd name="T29" fmla="*/ 492 w 492"/>
                      <a:gd name="T30" fmla="*/ 258 h 258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92" h="258">
                        <a:moveTo>
                          <a:pt x="104" y="258"/>
                        </a:moveTo>
                        <a:lnTo>
                          <a:pt x="0" y="258"/>
                        </a:lnTo>
                        <a:lnTo>
                          <a:pt x="0" y="0"/>
                        </a:lnTo>
                        <a:lnTo>
                          <a:pt x="364" y="0"/>
                        </a:lnTo>
                        <a:lnTo>
                          <a:pt x="492" y="218"/>
                        </a:lnTo>
                        <a:lnTo>
                          <a:pt x="190" y="218"/>
                        </a:lnTo>
                        <a:lnTo>
                          <a:pt x="146" y="128"/>
                        </a:lnTo>
                        <a:lnTo>
                          <a:pt x="80" y="162"/>
                        </a:lnTo>
                        <a:lnTo>
                          <a:pt x="104" y="258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  <p:sp>
                <p:nvSpPr>
                  <p:cNvPr id="409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 rot="19560000">
                    <a:off x="2198" y="2475"/>
                    <a:ext cx="62" cy="62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pPr eaLnBrk="0" hangingPunct="0"/>
                    <a:endParaRPr lang="en-US" sz="900" dirty="0">
                      <a:latin typeface="Comic Sans MS"/>
                      <a:cs typeface="Comic Sans MS"/>
                    </a:endParaRPr>
                  </a:p>
                </p:txBody>
              </p:sp>
            </p:grpSp>
          </p:grpSp>
          <p:sp>
            <p:nvSpPr>
              <p:cNvPr id="400" name="Block Arc 399"/>
              <p:cNvSpPr/>
              <p:nvPr/>
            </p:nvSpPr>
            <p:spPr>
              <a:xfrm>
                <a:off x="5588252" y="3170070"/>
                <a:ext cx="1097280" cy="1097280"/>
              </a:xfrm>
              <a:prstGeom prst="blockArc">
                <a:avLst>
                  <a:gd name="adj1" fmla="val 11067651"/>
                  <a:gd name="adj2" fmla="val 10455262"/>
                  <a:gd name="adj3" fmla="val 3178"/>
                </a:avLst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1" name="Rounded Rectangle 400"/>
              <p:cNvSpPr/>
              <p:nvPr/>
            </p:nvSpPr>
            <p:spPr>
              <a:xfrm>
                <a:off x="4999853" y="3634286"/>
                <a:ext cx="631010" cy="164592"/>
              </a:xfrm>
              <a:prstGeom prst="roundRect">
                <a:avLst/>
              </a:prstGeom>
              <a:solidFill>
                <a:srgbClr val="000090"/>
              </a:solidFill>
              <a:ln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2" name="Rounded Rectangle 401"/>
              <p:cNvSpPr/>
              <p:nvPr/>
            </p:nvSpPr>
            <p:spPr>
              <a:xfrm>
                <a:off x="5060949" y="3656553"/>
                <a:ext cx="618229" cy="11887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03" name="Oval 402"/>
              <p:cNvSpPr/>
              <p:nvPr/>
            </p:nvSpPr>
            <p:spPr>
              <a:xfrm>
                <a:off x="5200650" y="3694093"/>
                <a:ext cx="45720" cy="4572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14" name="Text Box 113"/>
            <p:cNvSpPr txBox="1">
              <a:spLocks noChangeAspect="1" noChangeArrowheads="1"/>
            </p:cNvSpPr>
            <p:nvPr/>
          </p:nvSpPr>
          <p:spPr bwMode="auto">
            <a:xfrm>
              <a:off x="3441422" y="4131165"/>
              <a:ext cx="7848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25.1 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5" name="Text Box 117"/>
            <p:cNvSpPr txBox="1">
              <a:spLocks noChangeAspect="1" noChangeArrowheads="1"/>
            </p:cNvSpPr>
            <p:nvPr/>
          </p:nvSpPr>
          <p:spPr bwMode="auto">
            <a:xfrm>
              <a:off x="3436228" y="3790181"/>
              <a:ext cx="730960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20.2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6" name="Text Box 118"/>
            <p:cNvSpPr txBox="1">
              <a:spLocks noChangeAspect="1" noChangeArrowheads="1"/>
            </p:cNvSpPr>
            <p:nvPr/>
          </p:nvSpPr>
          <p:spPr bwMode="auto">
            <a:xfrm>
              <a:off x="3444280" y="3455431"/>
              <a:ext cx="708059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15.3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7" name="Text Box 119"/>
            <p:cNvSpPr txBox="1">
              <a:spLocks noChangeAspect="1" noChangeArrowheads="1"/>
            </p:cNvSpPr>
            <p:nvPr/>
          </p:nvSpPr>
          <p:spPr bwMode="auto">
            <a:xfrm>
              <a:off x="3444280" y="3120928"/>
              <a:ext cx="764142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10.4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9" name="Text Box 113"/>
            <p:cNvSpPr txBox="1">
              <a:spLocks noChangeAspect="1" noChangeArrowheads="1"/>
            </p:cNvSpPr>
            <p:nvPr/>
          </p:nvSpPr>
          <p:spPr bwMode="auto">
            <a:xfrm>
              <a:off x="3438564" y="4470973"/>
              <a:ext cx="79107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30.0  GeV </a:t>
              </a:r>
              <a:endParaRPr lang="en-US" sz="9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20" name="Text Box 119"/>
            <p:cNvSpPr txBox="1">
              <a:spLocks noChangeAspect="1" noChangeArrowheads="1"/>
            </p:cNvSpPr>
            <p:nvPr/>
          </p:nvSpPr>
          <p:spPr bwMode="auto">
            <a:xfrm>
              <a:off x="3436228" y="2782659"/>
              <a:ext cx="81889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9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5.50 </a:t>
              </a:r>
              <a:r>
                <a:rPr lang="en-US" sz="900" dirty="0">
                  <a:solidFill>
                    <a:srgbClr val="FF0000"/>
                  </a:solidFill>
                  <a:latin typeface="Comic Sans MS"/>
                  <a:cs typeface="Comic Sans MS"/>
                </a:rPr>
                <a:t>GeV </a:t>
              </a:r>
            </a:p>
          </p:txBody>
        </p:sp>
      </p:grpSp>
      <p:sp>
        <p:nvSpPr>
          <p:cNvPr id="421" name="Arc 420"/>
          <p:cNvSpPr/>
          <p:nvPr/>
        </p:nvSpPr>
        <p:spPr>
          <a:xfrm rot="7200000">
            <a:off x="1784576" y="2636963"/>
            <a:ext cx="208914" cy="154956"/>
          </a:xfrm>
          <a:prstGeom prst="arc">
            <a:avLst>
              <a:gd name="adj1" fmla="val 16200000"/>
              <a:gd name="adj2" fmla="val 6010379"/>
            </a:avLst>
          </a:pr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6" name="Oval 425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7" name="Straight Arrow Connector 426"/>
          <p:cNvCxnSpPr>
            <a:stCxn id="426" idx="4"/>
            <a:endCxn id="371" idx="0"/>
          </p:cNvCxnSpPr>
          <p:nvPr/>
        </p:nvCxnSpPr>
        <p:spPr>
          <a:xfrm rot="16200000" flipH="1">
            <a:off x="1411430" y="3008169"/>
            <a:ext cx="2157725" cy="1322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4" name="Oval 433"/>
          <p:cNvSpPr/>
          <p:nvPr/>
        </p:nvSpPr>
        <p:spPr>
          <a:xfrm>
            <a:off x="1752600" y="24384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0" y="5486400"/>
            <a:ext cx="236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Animation is by 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  <a:latin typeface="Comic Sans MS" pitchFamily="-110" charset="0"/>
                <a:ea typeface="Comic Sans MS" pitchFamily="-110" charset="0"/>
                <a:cs typeface="Comic Sans MS" pitchFamily="-110" charset="0"/>
              </a:rPr>
              <a:t>N. Tsoupas</a:t>
            </a:r>
            <a:endParaRPr lang="en-US" dirty="0"/>
          </a:p>
        </p:txBody>
      </p:sp>
      <p:grpSp>
        <p:nvGrpSpPr>
          <p:cNvPr id="108" name="Group 304"/>
          <p:cNvGrpSpPr>
            <a:grpSpLocks noChangeAspect="1"/>
          </p:cNvGrpSpPr>
          <p:nvPr/>
        </p:nvGrpSpPr>
        <p:grpSpPr bwMode="auto">
          <a:xfrm>
            <a:off x="150813" y="152400"/>
            <a:ext cx="1220787" cy="1430337"/>
            <a:chOff x="2335561" y="733940"/>
            <a:chExt cx="4846599" cy="5677033"/>
          </a:xfrm>
        </p:grpSpPr>
        <p:pic>
          <p:nvPicPr>
            <p:cNvPr id="339" name="Picture 305" descr="ist2_10525240-round-stamp-with-text-100-eco-friendly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5561" y="733940"/>
              <a:ext cx="4846599" cy="492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6" name="TextBox 306"/>
            <p:cNvSpPr txBox="1">
              <a:spLocks noChangeArrowheads="1"/>
            </p:cNvSpPr>
            <p:nvPr/>
          </p:nvSpPr>
          <p:spPr bwMode="auto">
            <a:xfrm rot="-900000">
              <a:off x="3177113" y="4920922"/>
              <a:ext cx="3978071" cy="1490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rgbClr val="006101"/>
                  </a:solidFill>
                  <a:latin typeface="Arial Black" charset="0"/>
                  <a:cs typeface="Arial Black" charset="0"/>
                </a:rPr>
                <a:t>eRHIC</a:t>
              </a:r>
            </a:p>
          </p:txBody>
        </p:sp>
      </p:grpSp>
      <p:sp>
        <p:nvSpPr>
          <p:cNvPr id="357" name="Date Placeholder 35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64" name="Slide Number Placeholder 3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65" name="Footer Placeholder 36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 dirty="0"/>
          </a:p>
        </p:txBody>
      </p:sp>
      <p:sp>
        <p:nvSpPr>
          <p:cNvPr id="377" name="TextBox 376"/>
          <p:cNvSpPr txBox="1"/>
          <p:nvPr/>
        </p:nvSpPr>
        <p:spPr>
          <a:xfrm>
            <a:off x="6248400" y="5525869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For more info on </a:t>
            </a:r>
            <a:r>
              <a:rPr lang="en-US" b="1" i="1" dirty="0" err="1" smtClean="0"/>
              <a:t>eRHIC</a:t>
            </a:r>
            <a:r>
              <a:rPr lang="en-US" b="1" i="1" dirty="0" smtClean="0"/>
              <a:t> see B. Di </a:t>
            </a:r>
            <a:r>
              <a:rPr lang="en-US" b="1" i="1" dirty="0" err="1" smtClean="0"/>
              <a:t>Ruzza’s</a:t>
            </a:r>
            <a:r>
              <a:rPr lang="en-US" b="1" i="1" dirty="0" smtClean="0"/>
              <a:t> talk and poster</a:t>
            </a:r>
          </a:p>
        </p:txBody>
      </p:sp>
    </p:spTree>
    <p:custDataLst>
      <p:tags r:id="rId1"/>
    </p:custDataLst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97501585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C 0.0026 0.0037 0.00521 0.00741 0.00677 0.01042 C 0.00833 0.01342 0.0099 0.01643 0.0099 0.01875 C 0.0099 0.02106 0.00764 0.02315 0.00677 0.025 C 0.0059 0.02685 0.00469 0.02824 0.00417 0.02986 C 0.00365 0.03148 0.00226 0.03079 0.00365 0.03472 C 0.00503 0.03866 0.01042 0.04954 0.0125 0.05417 C 0.01458 0.0588 0.01476 0.05949 0.01615 0.0625 C 0.01753 0.06551 0.01875 0.06667 0.02083 0.07222 C 0.02292 0.07778 0.02813 0.08981 0.02865 0.09514 C 0.02917 0.10046 0.02604 0.10301 0.02396 0.10417 C 0.02188 0.10532 0.01892 0.10417 0.01615 0.10208 C 0.01337 0.1 0.00938 0.09467 0.00729 0.09097 C 0.00521 0.08727 0.00382 0.08171 0.00313 0.07986 " pathEditMode="relative" rAng="0" ptsTypes="aaaaaaaaaaaaaa">
                                      <p:cBhvr>
                                        <p:cTn id="11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0.07986 C -0.00139 0.07014 -0.0059 0.06042 -0.01042 0.05 C -0.01493 0.03958 -0.02066 0.02546 -0.02448 0.01736 C -0.0283 0.00926 -0.0309 0.00532 -0.03333 0.00139 " pathEditMode="relative" rAng="0" ptsTypes="aaaA">
                                      <p:cBhvr>
                                        <p:cTn id="15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0.00139 C -0.0382 -0.01042 -0.04305 -0.02199 -0.05105 -0.03472 C -0.05902 -0.04745 -0.06962 -0.06227 -0.08177 -0.0757 C -0.09392 -0.08912 -0.10764 -0.10324 -0.12344 -0.11528 C -0.13924 -0.12732 -0.1606 -0.13982 -0.17605 -0.14722 C -0.1915 -0.15463 -0.20834 -0.15764 -0.21615 -0.15972 C -0.22396 -0.16181 -0.21632 -0.15972 -0.22292 -0.15972 C -0.22952 -0.15972 -0.23976 -0.15972 -0.25625 -0.15972 C -0.27275 -0.15972 -0.30938 -0.15972 -0.32188 -0.15972 C -0.33438 -0.15972 -0.32587 -0.16065 -0.33125 -0.15972 C -0.33664 -0.1588 -0.34688 -0.15602 -0.35469 -0.15347 C -0.3625 -0.15093 -0.36945 -0.14838 -0.37865 -0.14375 C -0.38785 -0.13912 -0.40018 -0.13264 -0.4099 -0.1257 C -0.41962 -0.11875 -0.42813 -0.11065 -0.4375 -0.10139 C -0.44688 -0.09213 -0.45643 -0.08218 -0.46615 -0.07014 C -0.47587 -0.0581 -0.48785 -0.0412 -0.49532 -0.02917 C -0.50278 -0.01713 -0.50886 -0.00324 -0.51146 0.00208 " pathEditMode="relative" rAng="0" ptsTypes="aaaaaaaaaaaaaaaaA">
                                      <p:cBhvr>
                                        <p:cTn id="27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-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146 0.00208 C -0.51754 0.01388 -0.52344 0.02569 -0.52865 0.0375 C -0.53386 0.0493 -0.53958 0.06504 -0.54288 0.07291 C -0.54618 0.08078 -0.54757 0.0824 -0.54896 0.08425 " pathEditMode="relative" rAng="0" ptsTypes="aaaA">
                                      <p:cBhvr>
                                        <p:cTn id="31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896 0.08426 C -0.55382 0.09884 -0.55868 0.11342 -0.5625 0.13148 C -0.56632 0.14953 -0.57014 0.16828 -0.57188 0.19259 C -0.57361 0.2169 -0.57483 0.24977 -0.57292 0.27731 C -0.57101 0.30486 -0.56493 0.33703 -0.56042 0.35787 C -0.55591 0.3787 -0.55556 0.37801 -0.54584 0.40231 C -0.53611 0.42662 -0.51111 0.48217 -0.50209 0.5037 C -0.49306 0.52523 -0.50052 0.51944 -0.49167 0.53148 C -0.48282 0.54352 -0.46389 0.56296 -0.44896 0.57592 C -0.43403 0.58889 -0.42396 0.59861 -0.40209 0.60926 C -0.38021 0.6199 -0.35348 0.63565 -0.31771 0.63981 C -0.28195 0.64398 -0.22292 0.64259 -0.1875 0.63426 C -0.15209 0.62592 -0.12813 0.60903 -0.10521 0.58981 C -0.0823 0.5706 -0.06684 0.54768 -0.05 0.51898 C -0.03316 0.49028 -0.01598 0.44421 -0.00417 0.41759 C 0.00764 0.39097 0.01493 0.37754 0.02083 0.35926 C 0.02673 0.34097 0.02847 0.32754 0.03125 0.30787 C 0.03402 0.28819 0.03819 0.2669 0.0375 0.2412 C 0.0368 0.21551 0.0309 0.17639 0.02708 0.1537 C 0.02326 0.13102 0.01823 0.1162 0.01458 0.10509 C 0.01093 0.09398 0.00798 0.09051 0.0052 0.08703 " pathEditMode="relative" rAng="0" ptsTypes="aaaaaaaaaaaaaaaaaaaaA">
                                      <p:cBhvr>
                                        <p:cTn id="43" dur="2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2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34 0.01389 -0.00868 0.02778 -0.0125 0.04445 C -0.01632 0.06111 -0.02066 0.07986 -0.02291 0.1 C -0.02517 0.12014 -0.02639 0.14491 -0.02604 0.16528 C -0.02569 0.18565 -0.02326 0.20556 -0.02083 0.22222 C -0.0184 0.23889 -0.0151 0.25486 -0.01146 0.26528 C -0.00781 0.2757 -0.00451 0.27454 0.00104 0.28472 C 0.0066 0.29491 0.01615 0.31505 0.02188 0.32639 C 0.02761 0.33773 0.03143 0.34514 0.03542 0.35278 " pathEditMode="relative" ptsTypes="aaaaaaaaA">
                                      <p:cBhvr>
                                        <p:cTn id="64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 0.35278 C 0.03993 0.36181 0.04444 0.37107 0.04791 0.37917 C 0.05139 0.38727 0.05382 0.39422 0.05625 0.40139 C 0.05868 0.40857 0.06041 0.41528 0.0625 0.42223 C 0.06458 0.42917 0.06736 0.43612 0.06875 0.44306 C 0.07014 0.45 0.06771 0.45695 0.07083 0.46389 C 0.07396 0.47084 0.07968 0.47686 0.0875 0.48473 C 0.09531 0.4926 0.10503 0.50186 0.11771 0.51112 C 0.13038 0.52037 0.15225 0.53426 0.16354 0.54028 C 0.17482 0.5463 0.17882 0.54537 0.18541 0.54723 C 0.19201 0.54908 0.19896 0.55116 0.20312 0.55139 C 0.20729 0.55162 0.20555 0.55 0.21041 0.54862 C 0.21527 0.54723 0.22396 0.54445 0.23229 0.54306 C 0.24062 0.54167 0.25295 0.54121 0.26041 0.54028 C 0.26788 0.53936 0.27326 0.53797 0.27708 0.5375 C 0.2809 0.53704 0.28211 0.53727 0.28333 0.5375 " pathEditMode="relative" rAng="0" ptsTypes="aaaaaaaaaaaaaaaA">
                                      <p:cBhvr>
                                        <p:cTn id="68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13 0.53403 C 0.28525 0.53426 0.29254 0.53472 0.29896 0.53542 C 0.30539 0.53611 0.3099 0.53681 0.31667 0.53819 C 0.32344 0.53958 0.33212 0.5419 0.33959 0.54375 C 0.34705 0.5456 0.35608 0.54861 0.36146 0.54931 C 0.36684 0.55 0.36389 0.55093 0.37188 0.54792 C 0.37986 0.54491 0.39532 0.54051 0.40938 0.53125 C 0.42344 0.52199 0.44115 0.50949 0.45625 0.49236 C 0.47136 0.47523 0.48681 0.45185 0.5 0.42847 C 0.5132 0.40509 0.52414 0.37708 0.53542 0.35208 C 0.5467 0.32708 0.56146 0.29444 0.56771 0.27847 C 0.57396 0.2625 0.57032 0.275 0.57292 0.25625 C 0.57552 0.2375 0.58264 0.19421 0.58334 0.16597 C 0.58403 0.13773 0.58021 0.10833 0.57709 0.08681 C 0.57396 0.06528 0.56858 0.05093 0.56459 0.03681 C 0.56059 0.02269 0.55677 0.01227 0.55313 0.00208 " pathEditMode="relative" ptsTypes="aaaaaaaaaaaaaaaA">
                                      <p:cBhvr>
                                        <p:cTn id="72" dur="2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0069 0.0037 -0.00139 0.00717 -0.00208 0.01018 C -0.00278 0.01342 -0.00312 0.01666 -0.00469 0.01852 C -0.00625 0.02037 -0.00972 0.02152 -0.01198 0.02152 C -0.01424 0.02152 -0.01753 0.02083 -0.01875 0.01805 C -0.01997 0.01481 -0.02101 0.01134 -0.01927 0.00532 C -0.01753 -0.00023 -0.01319 -0.00579 -0.00833 -0.01667 C -0.00347 -0.02778 0.00434 -0.04769 0.0099 -0.06111 C 0.01545 -0.07454 0.01806 -0.08311 0.02552 -0.09723 C 0.03299 -0.11135 0.04167 -0.12824 0.05521 -0.14584 C 0.06875 -0.16343 0.09167 -0.18866 0.10625 -0.20209 C 0.12083 -0.21551 0.12882 -0.21945 0.14271 -0.22709 C 0.1566 -0.23473 0.17847 -0.24306 0.18958 -0.24792 C 0.20069 -0.25278 0.1967 -0.2551 0.2099 -0.25625 C 0.22309 -0.25741 0.25122 -0.25533 0.26875 -0.25556 C 0.28628 -0.25579 0.29792 -0.25996 0.31545 -0.25834 C 0.33333 -0.25672 0.35521 -0.25324 0.37465 -0.24584 C 0.39444 -0.23843 0.41927 -0.22315 0.4342 -0.21389 C 0.44896 -0.20463 0.45417 -0.19815 0.46337 -0.19028 C 0.4724 -0.18241 0.48073 -0.17593 0.48837 -0.16667 C 0.49601 -0.15741 0.5033 -0.14468 0.50938 -0.13473 C 0.51545 -0.12477 0.52101 -0.11436 0.525 -0.10695 C 0.52899 -0.09954 0.52951 -0.09815 0.53333 -0.09028 C 0.53715 -0.08241 0.54392 -0.06875 0.54792 -0.05973 C 0.55191 -0.0507 0.55451 -0.04306 0.55729 -0.03611 C 0.56007 -0.02917 0.56163 -0.0213 0.56458 -0.01806 C 0.56753 -0.01482 0.57222 -0.01875 0.575 -0.01667 C 0.57778 -0.01459 0.57847 -0.01042 0.58125 -0.00556 C 0.58403 -0.0007 0.58958 0.00879 0.59167 0.0125 " pathEditMode="relative" rAng="0" ptsTypes="aaaaaaaaaaaaaaaaaaaaaaaaaaaaa">
                                      <p:cBhvr>
                                        <p:cTn id="81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 animBg="1"/>
      <p:bldP spid="297" grpId="1" animBg="1"/>
      <p:bldP spid="297" grpId="2" animBg="1"/>
      <p:bldP spid="297" grpId="3" animBg="1"/>
      <p:bldP spid="297" grpId="4" animBg="1"/>
      <p:bldP spid="297" grpId="5" animBg="1"/>
      <p:bldP spid="297" grpId="6" animBg="1"/>
      <p:bldP spid="426" grpId="0" animBg="1"/>
      <p:bldP spid="426" grpId="1" animBg="1"/>
      <p:bldP spid="426" grpId="2" animBg="1"/>
      <p:bldP spid="426" grpId="3" animBg="1"/>
      <p:bldP spid="426" grpId="4" animBg="1"/>
      <p:bldP spid="4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81000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Fundamental  research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828800" y="990600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52255" y="404515"/>
            <a:ext cx="268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Applied research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926627" y="990600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15028" y="2057400"/>
            <a:ext cx="3471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study  the basic  laws of nature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53000" y="1886129"/>
            <a:ext cx="4291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R</a:t>
            </a:r>
            <a:r>
              <a:rPr lang="en-US" sz="2000" b="1" dirty="0" smtClean="0"/>
              <a:t>ealize new useful  technology based on the current scientific knowledge </a:t>
            </a:r>
            <a:endParaRPr lang="en-US" sz="2000" b="1" dirty="0"/>
          </a:p>
        </p:txBody>
      </p:sp>
      <p:sp>
        <p:nvSpPr>
          <p:cNvPr id="15" name="Left-Right Arrow 14"/>
          <p:cNvSpPr/>
          <p:nvPr/>
        </p:nvSpPr>
        <p:spPr>
          <a:xfrm>
            <a:off x="4038600" y="478482"/>
            <a:ext cx="1627422" cy="266700"/>
          </a:xfrm>
          <a:prstGeom prst="leftRightArrow">
            <a:avLst/>
          </a:prstGeom>
          <a:gradFill flip="none" rotWithShape="1">
            <a:gsLst>
              <a:gs pos="0">
                <a:srgbClr val="FFF200"/>
              </a:gs>
              <a:gs pos="57000">
                <a:srgbClr val="FF7A00"/>
              </a:gs>
              <a:gs pos="83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97660" y="2917892"/>
            <a:ext cx="1328549" cy="13724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526209" y="3962311"/>
            <a:ext cx="1140791" cy="12763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650806" y="4957106"/>
            <a:ext cx="1114430" cy="14436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364228" y="3916720"/>
            <a:ext cx="1484372" cy="118868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562600" y="2895600"/>
            <a:ext cx="1316600" cy="9861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87183" y="3133130"/>
            <a:ext cx="2051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I. Newton</a:t>
            </a:r>
          </a:p>
          <a:p>
            <a:pPr algn="ctr"/>
            <a:r>
              <a:rPr lang="en-US" dirty="0" smtClean="0"/>
              <a:t>“Law of gravitation”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05060" y="4128700"/>
            <a:ext cx="2835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J.K. Maxwell</a:t>
            </a:r>
          </a:p>
          <a:p>
            <a:pPr algn="ctr"/>
            <a:r>
              <a:rPr lang="en-US" dirty="0" smtClean="0"/>
              <a:t>“Laws of electromagnetism”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051311" y="5146311"/>
            <a:ext cx="1330689" cy="13306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57600" y="4953000"/>
            <a:ext cx="20870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A. Einstein</a:t>
            </a:r>
          </a:p>
          <a:p>
            <a:pPr algn="ctr"/>
            <a:r>
              <a:rPr lang="en-US" dirty="0" smtClean="0"/>
              <a:t>“Laws of  Special and General Relativity”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912518" y="2962870"/>
            <a:ext cx="1975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Rockets and Space exploration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812558" y="4191000"/>
            <a:ext cx="1312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Electric engine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382000" y="5715000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GPS</a:t>
            </a:r>
            <a:endParaRPr lang="en-US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410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52401" y="609600"/>
            <a:ext cx="8839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/>
                <a:ea typeface="+mj-ea"/>
                <a:cs typeface="Comic Sans MS"/>
              </a:rPr>
              <a:t>The concept of Luminosity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/>
              <a:ea typeface="+mj-ea"/>
              <a:cs typeface="Comic Sans MS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8223384"/>
              </p:ext>
            </p:extLst>
          </p:nvPr>
        </p:nvGraphicFramePr>
        <p:xfrm>
          <a:off x="304800" y="3200400"/>
          <a:ext cx="2429659" cy="1124170"/>
        </p:xfrm>
        <a:graphic>
          <a:graphicData uri="http://schemas.openxmlformats.org/presentationml/2006/ole">
            <p:oleObj spid="_x0000_s104450" name="Equation" r:id="rId3" imgW="850900" imgH="393700" progId="Equation.3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8678496"/>
              </p:ext>
            </p:extLst>
          </p:nvPr>
        </p:nvGraphicFramePr>
        <p:xfrm>
          <a:off x="3779838" y="3188634"/>
          <a:ext cx="4989384" cy="1154766"/>
        </p:xfrm>
        <a:graphic>
          <a:graphicData uri="http://schemas.openxmlformats.org/presentationml/2006/ole">
            <p:oleObj spid="_x0000_s104451" name="Equation" r:id="rId4" imgW="2908300" imgH="673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smtClean="0">
                <a:solidFill>
                  <a:srgbClr val="0070C0"/>
                </a:solidFill>
                <a:latin typeface="Comic Sans MS" pitchFamily="66" charset="0"/>
              </a:rPr>
              <a:t>Designing a Detector</a:t>
            </a:r>
            <a:endParaRPr lang="en-US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447800"/>
            <a:ext cx="8382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>
                <a:solidFill>
                  <a:prstClr val="black"/>
                </a:solidFill>
                <a:latin typeface="Arial" charset="0"/>
                <a:cs typeface="Arial" charset="0"/>
              </a:rPr>
              <a:t>What we need to know: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Arial" charset="0"/>
              </a:rPr>
              <a:t>The types of particles produced in electron-ion collisions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Arial" charset="0"/>
              </a:rPr>
              <a:t>Multiplicity of particles (how many?)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Arial" charset="0"/>
              </a:rPr>
              <a:t>Where these particles go after a collision (angle and direction)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000">
                <a:solidFill>
                  <a:srgbClr val="FF0000"/>
                </a:solidFill>
                <a:latin typeface="Arial" charset="0"/>
                <a:cs typeface="Arial" charset="0"/>
              </a:rPr>
              <a:t>The momentum/energy these particles have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2133600" y="3276600"/>
            <a:ext cx="5029200" cy="2667000"/>
            <a:chOff x="2133600" y="3276600"/>
            <a:chExt cx="5029200" cy="2667000"/>
          </a:xfrm>
        </p:grpSpPr>
        <p:sp>
          <p:nvSpPr>
            <p:cNvPr id="7" name="Rectangle 6"/>
            <p:cNvSpPr/>
            <p:nvPr/>
          </p:nvSpPr>
          <p:spPr>
            <a:xfrm>
              <a:off x="2362200" y="3276600"/>
              <a:ext cx="4419600" cy="2667000"/>
            </a:xfrm>
            <a:prstGeom prst="rect">
              <a:avLst/>
            </a:prstGeom>
            <a:noFill/>
            <a:ln w="168275" cmpd="sng">
              <a:solidFill>
                <a:schemeClr val="tx1">
                  <a:lumMod val="95000"/>
                  <a:lumOff val="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133600" y="4419600"/>
              <a:ext cx="50292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Explosion 2 8"/>
          <p:cNvSpPr/>
          <p:nvPr/>
        </p:nvSpPr>
        <p:spPr>
          <a:xfrm rot="8899866">
            <a:off x="4332288" y="4340225"/>
            <a:ext cx="457200" cy="582613"/>
          </a:xfrm>
          <a:prstGeom prst="irregularSeal2">
            <a:avLst/>
          </a:prstGeom>
          <a:solidFill>
            <a:srgbClr val="FFFF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10800000">
            <a:off x="4648200" y="4495800"/>
            <a:ext cx="4038600" cy="228600"/>
          </a:xfrm>
          <a:prstGeom prst="rightArrow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28600" y="4495800"/>
            <a:ext cx="4267200" cy="228600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>
            <a:off x="2819400" y="3733800"/>
            <a:ext cx="1676400" cy="838200"/>
          </a:xfrm>
          <a:prstGeom prst="straightConnector1">
            <a:avLst/>
          </a:prstGeom>
          <a:ln w="57150">
            <a:solidFill>
              <a:srgbClr val="0070C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4343400" y="4876800"/>
            <a:ext cx="914400" cy="457200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/>
          <p:cNvSpPr/>
          <p:nvPr/>
        </p:nvSpPr>
        <p:spPr>
          <a:xfrm rot="15646766">
            <a:off x="3602038" y="4059238"/>
            <a:ext cx="758825" cy="841375"/>
          </a:xfrm>
          <a:prstGeom prst="arc">
            <a:avLst>
              <a:gd name="adj1" fmla="val 16200000"/>
              <a:gd name="adj2" fmla="val 19323187"/>
            </a:avLst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 rot="4123791">
            <a:off x="4160837" y="4144963"/>
            <a:ext cx="974725" cy="1092200"/>
          </a:xfrm>
          <a:prstGeom prst="arc">
            <a:avLst>
              <a:gd name="adj1" fmla="val 17511532"/>
              <a:gd name="adj2" fmla="val 21259717"/>
            </a:avLst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41148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0000"/>
                </a:solidFill>
                <a:latin typeface="Arial" charset="0"/>
                <a:cs typeface="Arial" charset="0"/>
              </a:rPr>
              <a:t>Proton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39000" y="4114800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70C0"/>
                </a:solidFill>
                <a:latin typeface="Arial" charset="0"/>
                <a:cs typeface="Arial" charset="0"/>
              </a:rPr>
              <a:t>Electron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276600" y="3505200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70C0"/>
                </a:solidFill>
                <a:latin typeface="Arial" charset="0"/>
                <a:cs typeface="Arial" charset="0"/>
              </a:rPr>
              <a:t>Scattered Electron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29200" y="54864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FF0000"/>
                </a:solidFill>
                <a:latin typeface="Arial" charset="0"/>
                <a:cs typeface="Arial" charset="0"/>
              </a:rPr>
              <a:t>Particle X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4572000" y="3886200"/>
            <a:ext cx="1371600" cy="6858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572000" y="4038600"/>
            <a:ext cx="762000" cy="5334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H="1">
            <a:off x="4343400" y="4953000"/>
            <a:ext cx="609600" cy="1524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4572000" y="4267200"/>
            <a:ext cx="1143000" cy="3048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4724400" y="3886200"/>
            <a:ext cx="1676400" cy="6096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4267200" y="3962400"/>
            <a:ext cx="914400" cy="3048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H="1">
            <a:off x="4114800" y="5181600"/>
            <a:ext cx="990600" cy="76200"/>
          </a:xfrm>
          <a:prstGeom prst="straightConnector1">
            <a:avLst/>
          </a:prstGeom>
          <a:ln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ultiply 26"/>
          <p:cNvSpPr/>
          <p:nvPr/>
        </p:nvSpPr>
        <p:spPr>
          <a:xfrm>
            <a:off x="4724400" y="57912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Multiply 27"/>
          <p:cNvSpPr/>
          <p:nvPr/>
        </p:nvSpPr>
        <p:spPr>
          <a:xfrm>
            <a:off x="4495800" y="57912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Multiply 28"/>
          <p:cNvSpPr/>
          <p:nvPr/>
        </p:nvSpPr>
        <p:spPr>
          <a:xfrm>
            <a:off x="6172200" y="31242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Multiply 29"/>
          <p:cNvSpPr/>
          <p:nvPr/>
        </p:nvSpPr>
        <p:spPr>
          <a:xfrm>
            <a:off x="5105400" y="57912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Multiply 30"/>
          <p:cNvSpPr/>
          <p:nvPr/>
        </p:nvSpPr>
        <p:spPr>
          <a:xfrm>
            <a:off x="2209800" y="33528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Multiply 31"/>
          <p:cNvSpPr/>
          <p:nvPr/>
        </p:nvSpPr>
        <p:spPr>
          <a:xfrm>
            <a:off x="4876800" y="31242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Multiply 32"/>
          <p:cNvSpPr/>
          <p:nvPr/>
        </p:nvSpPr>
        <p:spPr>
          <a:xfrm>
            <a:off x="6629400" y="35814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Multiply 33"/>
          <p:cNvSpPr/>
          <p:nvPr/>
        </p:nvSpPr>
        <p:spPr>
          <a:xfrm>
            <a:off x="6629400" y="32004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Multiply 34"/>
          <p:cNvSpPr/>
          <p:nvPr/>
        </p:nvSpPr>
        <p:spPr>
          <a:xfrm>
            <a:off x="6629400" y="3962400"/>
            <a:ext cx="304800" cy="304800"/>
          </a:xfrm>
          <a:prstGeom prst="mathMultiply">
            <a:avLst/>
          </a:prstGeom>
          <a:solidFill>
            <a:srgbClr val="FFFF00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6" name="Date Placeholder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2432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914400"/>
            <a:ext cx="3962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Arial" charset="0"/>
                <a:cs typeface="Arial" charset="0"/>
              </a:rPr>
              <a:t>So where do we get all this information</a:t>
            </a:r>
            <a:r>
              <a:rPr lang="en-US" sz="24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745397"/>
            <a:ext cx="32766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Tests of new detector components</a:t>
            </a:r>
            <a:endParaRPr lang="en-US" sz="24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Laboratory tests of new materials, sensors…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Tests of detector components over particle beams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20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pic>
        <p:nvPicPr>
          <p:cNvPr id="7" name="Picture 72" descr="Untitle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447800"/>
            <a:ext cx="3886200" cy="3459163"/>
          </a:xfrm>
          <a:prstGeom prst="rect">
            <a:avLst/>
          </a:prstGeom>
          <a:solidFill>
            <a:srgbClr val="EDF2F9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76" descr="Untitled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5650" y="4276725"/>
            <a:ext cx="3943350" cy="2466975"/>
          </a:xfrm>
          <a:prstGeom prst="rect">
            <a:avLst/>
          </a:prstGeom>
          <a:solidFill>
            <a:srgbClr val="EDF2F9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7" descr="Untitled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657600"/>
            <a:ext cx="2819400" cy="2847975"/>
          </a:xfrm>
          <a:prstGeom prst="rect">
            <a:avLst/>
          </a:prstGeom>
          <a:solidFill>
            <a:srgbClr val="EDF2F9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itle 2"/>
          <p:cNvSpPr txBox="1">
            <a:spLocks/>
          </p:cNvSpPr>
          <p:nvPr/>
        </p:nvSpPr>
        <p:spPr>
          <a:xfrm>
            <a:off x="504825" y="0"/>
            <a:ext cx="82296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Designing the </a:t>
            </a:r>
            <a:r>
              <a:rPr lang="en-US" sz="3600" dirty="0" err="1" smtClean="0">
                <a:solidFill>
                  <a:srgbClr val="002060"/>
                </a:solidFill>
                <a:latin typeface="Comic Sans MS" pitchFamily="66" charset="0"/>
              </a:rPr>
              <a:t>eRHIC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 Detector</a:t>
            </a:r>
            <a:endParaRPr lang="en-US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5" name="Picture 5" descr="P61155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0050" y="1127125"/>
            <a:ext cx="3135313" cy="254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 descr="P1100119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3438" y="3506788"/>
            <a:ext cx="298132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6563" y="4238625"/>
            <a:ext cx="30226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0" y="4381143"/>
            <a:ext cx="3276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Computer Simulation</a:t>
            </a:r>
            <a:endParaRPr lang="en-US" sz="24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Random sampling used to create output data distributions that mimic what is seen in real experiments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simulate </a:t>
            </a: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millions of </a:t>
            </a:r>
            <a:r>
              <a:rPr lang="en-US" dirty="0" err="1">
                <a:solidFill>
                  <a:prstClr val="black"/>
                </a:solidFill>
                <a:latin typeface="Arial" charset="0"/>
                <a:cs typeface="Arial" charset="0"/>
              </a:rPr>
              <a:t>e+p</a:t>
            </a: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collisions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827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8153" y="2281238"/>
            <a:ext cx="5452247" cy="32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Designing the </a:t>
            </a:r>
            <a:r>
              <a:rPr lang="en-US" sz="3600" dirty="0" err="1" smtClean="0">
                <a:solidFill>
                  <a:srgbClr val="002060"/>
                </a:solidFill>
                <a:latin typeface="Comic Sans MS" pitchFamily="66" charset="0"/>
              </a:rPr>
              <a:t>eRHIC</a:t>
            </a:r>
            <a:r>
              <a:rPr lang="en-US" sz="3600" dirty="0" smtClean="0">
                <a:solidFill>
                  <a:srgbClr val="002060"/>
                </a:solidFill>
                <a:latin typeface="Comic Sans MS" pitchFamily="66" charset="0"/>
              </a:rPr>
              <a:t> Detector</a:t>
            </a:r>
            <a:endParaRPr lang="en-US" sz="36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cxnSp>
        <p:nvCxnSpPr>
          <p:cNvPr id="6" name="Straight Arrow Connector 5"/>
          <p:cNvCxnSpPr>
            <a:stCxn id="7" idx="2"/>
          </p:cNvCxnSpPr>
          <p:nvPr/>
        </p:nvCxnSpPr>
        <p:spPr>
          <a:xfrm>
            <a:off x="1190625" y="2170331"/>
            <a:ext cx="1857375" cy="877669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5250" y="1524000"/>
            <a:ext cx="2190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Magnet (superconductive)</a:t>
            </a:r>
          </a:p>
        </p:txBody>
      </p:sp>
      <p:cxnSp>
        <p:nvCxnSpPr>
          <p:cNvPr id="8" name="Straight Arrow Connector 7"/>
          <p:cNvCxnSpPr>
            <a:stCxn id="9" idx="0"/>
          </p:cNvCxnSpPr>
          <p:nvPr/>
        </p:nvCxnSpPr>
        <p:spPr>
          <a:xfrm flipV="1">
            <a:off x="1076325" y="5029200"/>
            <a:ext cx="2200275" cy="496669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5250" y="5525869"/>
            <a:ext cx="19621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Calorimeter (new materials)</a:t>
            </a:r>
            <a:endParaRPr lang="en-US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0" name="Straight Arrow Connector 9"/>
          <p:cNvCxnSpPr>
            <a:stCxn id="11" idx="1"/>
          </p:cNvCxnSpPr>
          <p:nvPr/>
        </p:nvCxnSpPr>
        <p:spPr>
          <a:xfrm flipH="1">
            <a:off x="4648200" y="1819573"/>
            <a:ext cx="1828800" cy="1609427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77000" y="1357908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Tracking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(new silicon sensors,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Arial" charset="0"/>
                <a:cs typeface="Arial" charset="0"/>
              </a:rPr>
              <a:t>n</a:t>
            </a: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ew gaseous sensors</a:t>
            </a:r>
            <a:endParaRPr lang="en-US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579120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Possibility for new technology!!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40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857071"/>
            <a:ext cx="3554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Fundamental  research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828800" y="1466671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295199" y="880586"/>
            <a:ext cx="2029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Applications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926627" y="1466671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09600" y="2533471"/>
            <a:ext cx="3082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study  the basic  laws of nature</a:t>
            </a:r>
            <a:endParaRPr lang="en-US" dirty="0"/>
          </a:p>
        </p:txBody>
      </p:sp>
      <p:sp>
        <p:nvSpPr>
          <p:cNvPr id="15" name="Left-Right Arrow 14"/>
          <p:cNvSpPr/>
          <p:nvPr/>
        </p:nvSpPr>
        <p:spPr>
          <a:xfrm>
            <a:off x="4038599" y="954553"/>
            <a:ext cx="2066287" cy="266700"/>
          </a:xfrm>
          <a:prstGeom prst="leftRightArrow">
            <a:avLst/>
          </a:prstGeom>
          <a:gradFill flip="none" rotWithShape="1">
            <a:gsLst>
              <a:gs pos="0">
                <a:srgbClr val="FFF200"/>
              </a:gs>
              <a:gs pos="57000">
                <a:srgbClr val="FF7A00"/>
              </a:gs>
              <a:gs pos="83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" y="3276600"/>
            <a:ext cx="289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Discovery of new  particles  (W, Z, Top quark, Higgs boson ….)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Detailed study of fundamental interactions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Study and production of antimatter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Reproduction and study of the early universe conditions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…..</a:t>
            </a:r>
          </a:p>
          <a:p>
            <a:endParaRPr lang="en-US" dirty="0"/>
          </a:p>
        </p:txBody>
      </p:sp>
      <p:grpSp>
        <p:nvGrpSpPr>
          <p:cNvPr id="8" name="Group 24"/>
          <p:cNvGrpSpPr/>
          <p:nvPr/>
        </p:nvGrpSpPr>
        <p:grpSpPr>
          <a:xfrm>
            <a:off x="3143249" y="4236357"/>
            <a:ext cx="3151949" cy="2469243"/>
            <a:chOff x="3185255" y="4191000"/>
            <a:chExt cx="2647950" cy="2119087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3185255" y="4191000"/>
              <a:ext cx="2647950" cy="172402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3873423" y="5848422"/>
              <a:ext cx="11689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Collider</a:t>
              </a:r>
              <a:endParaRPr lang="en-US" sz="24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553200" y="3581400"/>
            <a:ext cx="251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ord </a:t>
            </a: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ide </a:t>
            </a:r>
            <a:r>
              <a:rPr lang="en-US" dirty="0" smtClean="0">
                <a:solidFill>
                  <a:srgbClr val="FF0000"/>
                </a:solidFill>
              </a:rPr>
              <a:t>W</a:t>
            </a:r>
            <a:r>
              <a:rPr lang="en-US" dirty="0" smtClean="0"/>
              <a:t>eb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Superconductive magnets 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Grid computing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Silicon  and diamonds pixel sensors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Cancer  treatment (radiotherapy)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 rot="1475132">
            <a:off x="2759401" y="3996523"/>
            <a:ext cx="1709074" cy="36640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719223" y="3733800"/>
            <a:ext cx="1775551" cy="761999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pPr indent="0"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Collider physics brings short term applications too!</a:t>
            </a:r>
            <a:endParaRPr lang="en-US" sz="2800" b="1" dirty="0">
              <a:solidFill>
                <a:srgbClr val="FF0000"/>
              </a:solidFill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475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857071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Scientific goals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1371600" y="1466671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172200" y="685800"/>
            <a:ext cx="28488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Possible Applications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7239000" y="1466671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-Right Arrow 14"/>
          <p:cNvSpPr/>
          <p:nvPr/>
        </p:nvSpPr>
        <p:spPr>
          <a:xfrm>
            <a:off x="4038599" y="954553"/>
            <a:ext cx="2066287" cy="266700"/>
          </a:xfrm>
          <a:prstGeom prst="leftRightArrow">
            <a:avLst/>
          </a:prstGeom>
          <a:gradFill flip="none" rotWithShape="1">
            <a:gsLst>
              <a:gs pos="0">
                <a:srgbClr val="FFF200"/>
              </a:gs>
              <a:gs pos="57000">
                <a:srgbClr val="FF7A00"/>
              </a:gs>
              <a:gs pos="83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" y="4272677"/>
            <a:ext cx="289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High resolution tomographic picture of the nucleons and nuclei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Solving the puzzle: where the properties of nucleons (electric charge, mass…) are coming from?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…..</a:t>
            </a:r>
          </a:p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553200" y="4648200"/>
            <a:ext cx="2514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Energy recovery accelerators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New materials  and sensors 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10" name="Left Arrow 9"/>
          <p:cNvSpPr/>
          <p:nvPr/>
        </p:nvSpPr>
        <p:spPr>
          <a:xfrm rot="19728377">
            <a:off x="2028739" y="3767923"/>
            <a:ext cx="1709074" cy="36640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530175" y="3536843"/>
            <a:ext cx="1242225" cy="107631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pPr indent="0" eaLnBrk="1" hangingPunct="1"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Collider physics brings short term applications too!</a:t>
            </a:r>
            <a:endParaRPr lang="en-US" sz="2800" b="1" dirty="0">
              <a:solidFill>
                <a:srgbClr val="FF0000"/>
              </a:solidFill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grpSp>
        <p:nvGrpSpPr>
          <p:cNvPr id="3" name="Group 8"/>
          <p:cNvGrpSpPr>
            <a:grpSpLocks noChangeAspect="1"/>
          </p:cNvGrpSpPr>
          <p:nvPr/>
        </p:nvGrpSpPr>
        <p:grpSpPr>
          <a:xfrm>
            <a:off x="3374112" y="1522690"/>
            <a:ext cx="3255288" cy="3352076"/>
            <a:chOff x="3347630" y="4361202"/>
            <a:chExt cx="2259367" cy="2326544"/>
          </a:xfrm>
        </p:grpSpPr>
        <p:grpSp>
          <p:nvGrpSpPr>
            <p:cNvPr id="8" name="Group 448"/>
            <p:cNvGrpSpPr>
              <a:grpSpLocks noChangeAspect="1"/>
            </p:cNvGrpSpPr>
            <p:nvPr/>
          </p:nvGrpSpPr>
          <p:grpSpPr bwMode="auto">
            <a:xfrm>
              <a:off x="3347630" y="4361202"/>
              <a:ext cx="2259367" cy="2039598"/>
              <a:chOff x="934124" y="704849"/>
              <a:chExt cx="6584725" cy="6043220"/>
            </a:xfrm>
          </p:grpSpPr>
          <p:sp>
            <p:nvSpPr>
              <p:cNvPr id="18" name="Arc 17"/>
              <p:cNvSpPr>
                <a:spLocks noChangeAspect="1"/>
              </p:cNvSpPr>
              <p:nvPr/>
            </p:nvSpPr>
            <p:spPr>
              <a:xfrm rot="7200000">
                <a:off x="3005547" y="2644222"/>
                <a:ext cx="3657523" cy="3659080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9" name="Group 386"/>
              <p:cNvGrpSpPr>
                <a:grpSpLocks/>
              </p:cNvGrpSpPr>
              <p:nvPr/>
            </p:nvGrpSpPr>
            <p:grpSpPr bwMode="auto">
              <a:xfrm>
                <a:off x="934124" y="704849"/>
                <a:ext cx="6584725" cy="6043220"/>
                <a:chOff x="934124" y="681430"/>
                <a:chExt cx="6584725" cy="6043220"/>
              </a:xfrm>
            </p:grpSpPr>
            <p:sp>
              <p:nvSpPr>
                <p:cNvPr id="20" name="Arc 19"/>
                <p:cNvSpPr>
                  <a:spLocks noChangeAspect="1"/>
                </p:cNvSpPr>
                <p:nvPr/>
              </p:nvSpPr>
              <p:spPr>
                <a:xfrm rot="7277956">
                  <a:off x="2977225" y="2547848"/>
                  <a:ext cx="3851943" cy="3869794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11" name="Group 385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22" name="Arc 21"/>
                  <p:cNvSpPr>
                    <a:spLocks noChangeAspect="1"/>
                  </p:cNvSpPr>
                  <p:nvPr/>
                </p:nvSpPr>
                <p:spPr>
                  <a:xfrm rot="14995628">
                    <a:off x="1198520" y="2110427"/>
                    <a:ext cx="4722784" cy="3768489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13" name="Group 384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81430"/>
                    <a:chExt cx="6584725" cy="6043220"/>
                  </a:xfrm>
                </p:grpSpPr>
                <p:sp>
                  <p:nvSpPr>
                    <p:cNvPr id="28" name="Arc 27"/>
                    <p:cNvSpPr>
                      <a:spLocks noChangeAspect="1"/>
                    </p:cNvSpPr>
                    <p:nvPr/>
                  </p:nvSpPr>
                  <p:spPr>
                    <a:xfrm rot="7200000">
                      <a:off x="2985288" y="2604598"/>
                      <a:ext cx="3657523" cy="3659083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9" name="Arc 28"/>
                    <p:cNvSpPr>
                      <a:spLocks noChangeAspect="1"/>
                    </p:cNvSpPr>
                    <p:nvPr/>
                  </p:nvSpPr>
                  <p:spPr>
                    <a:xfrm rot="18146531">
                      <a:off x="1540876" y="1184894"/>
                      <a:ext cx="4487860" cy="382927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17" name="Group 3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34124" y="681430"/>
                      <a:ext cx="6584725" cy="6043220"/>
                      <a:chOff x="934124" y="677732"/>
                      <a:chExt cx="6584725" cy="6043220"/>
                    </a:xfrm>
                  </p:grpSpPr>
                  <p:sp>
                    <p:nvSpPr>
                      <p:cNvPr id="31" name="Arc 30"/>
                      <p:cNvSpPr>
                        <a:spLocks noChangeAspect="1"/>
                      </p:cNvSpPr>
                      <p:nvPr/>
                    </p:nvSpPr>
                    <p:spPr>
                      <a:xfrm rot="3600000">
                        <a:off x="3453306" y="1877904"/>
                        <a:ext cx="3657526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2" name="Arc 31"/>
                      <p:cNvSpPr>
                        <a:spLocks noChangeAspect="1"/>
                      </p:cNvSpPr>
                      <p:nvPr/>
                    </p:nvSpPr>
                    <p:spPr>
                      <a:xfrm rot="7200000" flipH="1">
                        <a:off x="3410758" y="1867779"/>
                        <a:ext cx="3657526" cy="365908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3" name="Arc 32"/>
                      <p:cNvSpPr>
                        <a:spLocks noChangeAspect="1"/>
                      </p:cNvSpPr>
                      <p:nvPr/>
                    </p:nvSpPr>
                    <p:spPr>
                      <a:xfrm rot="3574480">
                        <a:off x="2987457" y="1630773"/>
                        <a:ext cx="4354197" cy="3922471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19" name="Group 38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934124" y="677732"/>
                        <a:ext cx="6584725" cy="6043220"/>
                        <a:chOff x="934123" y="677732"/>
                        <a:chExt cx="6584725" cy="6043220"/>
                      </a:xfrm>
                    </p:grpSpPr>
                    <p:pic>
                      <p:nvPicPr>
                        <p:cNvPr id="35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27375" y="2728913"/>
                          <a:ext cx="2470150" cy="17684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  <p:sp>
                      <p:nvSpPr>
                        <p:cNvPr id="38" name="Arc 3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2992610" y="1151633"/>
                          <a:ext cx="3659083" cy="3657523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39" name="Arc 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3008818" y="1111129"/>
                          <a:ext cx="3659083" cy="3657523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FFFF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0" name="Arc 10"/>
                        <p:cNvSpPr>
                          <a:spLocks noChangeAspect="1"/>
                        </p:cNvSpPr>
                        <p:nvPr/>
                      </p:nvSpPr>
                      <p:spPr>
                        <a:xfrm rot="18000000">
                          <a:off x="2118129" y="1110348"/>
                          <a:ext cx="3657523" cy="3659083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1" name="Arc 40"/>
                        <p:cNvSpPr>
                          <a:spLocks noChangeAspect="1"/>
                        </p:cNvSpPr>
                        <p:nvPr/>
                      </p:nvSpPr>
                      <p:spPr>
                        <a:xfrm rot="14400000">
                          <a:off x="1678471" y="1881953"/>
                          <a:ext cx="3657523" cy="3655030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FFFF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2" name="Arc 41"/>
                        <p:cNvSpPr>
                          <a:spLocks noChangeAspect="1"/>
                        </p:cNvSpPr>
                        <p:nvPr/>
                      </p:nvSpPr>
                      <p:spPr>
                        <a:xfrm rot="10800000">
                          <a:off x="2113297" y="2646235"/>
                          <a:ext cx="3659080" cy="3657526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3" name="Arc 15"/>
                        <p:cNvSpPr>
                          <a:spLocks noChangeAspect="1"/>
                        </p:cNvSpPr>
                        <p:nvPr/>
                      </p:nvSpPr>
                      <p:spPr>
                        <a:xfrm rot="18000000">
                          <a:off x="2144468" y="1144778"/>
                          <a:ext cx="3657523" cy="3655030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FFFF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4" name="Arc 16"/>
                        <p:cNvSpPr>
                          <a:spLocks noChangeAspect="1"/>
                        </p:cNvSpPr>
                        <p:nvPr/>
                      </p:nvSpPr>
                      <p:spPr>
                        <a:xfrm rot="14400000">
                          <a:off x="1723046" y="1881953"/>
                          <a:ext cx="3657523" cy="3655030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5" name="Arc 17"/>
                        <p:cNvSpPr>
                          <a:spLocks noChangeAspect="1"/>
                        </p:cNvSpPr>
                        <p:nvPr/>
                      </p:nvSpPr>
                      <p:spPr>
                        <a:xfrm rot="10800000">
                          <a:off x="2141660" y="2609782"/>
                          <a:ext cx="3659083" cy="3657523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FFFF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46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6175375" y="4979988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7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3919538" y="113030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8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4400000" flipV="1">
                          <a:off x="1709738" y="5011738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49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3948113" y="6284913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50" name="Rectangle 1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0800000">
                          <a:off x="4256088" y="6140449"/>
                          <a:ext cx="279400" cy="486261"/>
                        </a:xfrm>
                        <a:prstGeom prst="rect">
                          <a:avLst/>
                        </a:prstGeom>
                        <a:gradFill rotWithShape="1">
                          <a:gsLst>
                            <a:gs pos="0">
                              <a:srgbClr val="E6DCAC"/>
                            </a:gs>
                            <a:gs pos="23000">
                              <a:srgbClr val="C7AC4C"/>
                            </a:gs>
                            <a:gs pos="55000">
                              <a:srgbClr val="E6D78A"/>
                            </a:gs>
                            <a:gs pos="70000">
                              <a:srgbClr val="C7AC4C"/>
                            </a:gs>
                            <a:gs pos="88000">
                              <a:srgbClr val="E6D78A"/>
                            </a:gs>
                            <a:gs pos="100000">
                              <a:srgbClr val="E6DCAC"/>
                            </a:gs>
                          </a:gsLst>
                          <a:lin ang="2700000"/>
                        </a:gra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eaLnBrk="0" hangingPunct="0"/>
                          <a:endParaRPr lang="en-US">
                            <a:latin typeface="Comic Sans MS" charset="0"/>
                            <a:ea typeface="Comic Sans MS" charset="0"/>
                            <a:cs typeface="Comic Sans MS" charset="0"/>
                          </a:endParaRPr>
                        </a:p>
                      </p:txBody>
                    </p:sp>
                    <p:sp>
                      <p:nvSpPr>
                        <p:cNvPr id="51" name="Rectangle 1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3600000">
                          <a:off x="1951578" y="4826768"/>
                          <a:ext cx="279400" cy="463654"/>
                        </a:xfrm>
                        <a:prstGeom prst="rect">
                          <a:avLst/>
                        </a:prstGeom>
                        <a:blipFill dpi="0" rotWithShape="1">
                          <a:blip r:embed="rId3"/>
                          <a:srcRect/>
                          <a:tile tx="0" ty="0" sx="100000" sy="100000" flip="none" algn="tl"/>
                        </a:blip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eaLnBrk="0" hangingPunct="0"/>
                          <a:endParaRPr lang="en-US">
                            <a:latin typeface="Comic Sans MS" charset="0"/>
                            <a:ea typeface="Comic Sans MS" charset="0"/>
                            <a:cs typeface="Comic Sans MS" charset="0"/>
                          </a:endParaRPr>
                        </a:p>
                      </p:txBody>
                    </p:sp>
                    <p:sp>
                      <p:nvSpPr>
                        <p:cNvPr id="52" name="Oval 51"/>
                        <p:cNvSpPr/>
                        <p:nvPr/>
                      </p:nvSpPr>
                      <p:spPr>
                        <a:xfrm>
                          <a:off x="5603987" y="1485630"/>
                          <a:ext cx="1914861" cy="1906615"/>
                        </a:xfrm>
                        <a:prstGeom prst="ellipse">
                          <a:avLst/>
                        </a:prstGeom>
                        <a:noFill/>
                        <a:ln w="38100" cap="flat" cmpd="dbl" algn="ctr">
                          <a:gradFill>
                            <a:gsLst>
                              <a:gs pos="0">
                                <a:srgbClr val="FFEFD1">
                                  <a:alpha val="44000"/>
                                </a:srgbClr>
                              </a:gs>
                              <a:gs pos="64999">
                                <a:srgbClr val="F0EBD5"/>
                              </a:gs>
                              <a:gs pos="100000">
                                <a:srgbClr val="D1C39F"/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3" name="Arc 52"/>
                        <p:cNvSpPr>
                          <a:spLocks noChangeAspect="1"/>
                        </p:cNvSpPr>
                        <p:nvPr/>
                      </p:nvSpPr>
                      <p:spPr>
                        <a:xfrm rot="577047">
                          <a:off x="2287538" y="941011"/>
                          <a:ext cx="4530292" cy="3880297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DD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cxnSp>
                      <p:nvCxnSpPr>
                        <p:cNvPr id="54" name="Straight Connector 53"/>
                        <p:cNvCxnSpPr>
                          <a:stCxn id="29" idx="2"/>
                          <a:endCxn id="53" idx="0"/>
                        </p:cNvCxnSpPr>
                        <p:nvPr/>
                      </p:nvCxnSpPr>
                      <p:spPr>
                        <a:xfrm>
                          <a:off x="3839508" y="961262"/>
                          <a:ext cx="1037348" cy="4052"/>
                        </a:xfrm>
                        <a:prstGeom prst="line">
                          <a:avLst/>
                        </a:prstGeom>
                        <a:ln w="38100">
                          <a:solidFill>
                            <a:srgbClr val="DD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55" name="Arc 54"/>
                        <p:cNvSpPr>
                          <a:spLocks noChangeAspect="1"/>
                        </p:cNvSpPr>
                        <p:nvPr/>
                      </p:nvSpPr>
                      <p:spPr>
                        <a:xfrm rot="11169758">
                          <a:off x="1833698" y="2686739"/>
                          <a:ext cx="4720743" cy="3766886"/>
                        </a:xfrm>
                        <a:prstGeom prst="arc">
                          <a:avLst>
                            <a:gd name="adj1" fmla="val 16200000"/>
                            <a:gd name="adj2" fmla="val 19742576"/>
                          </a:avLst>
                        </a:prstGeom>
                        <a:ln w="38100" cap="flat" cmpd="sng" algn="ctr">
                          <a:solidFill>
                            <a:srgbClr val="DD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grpSp>
                      <p:nvGrpSpPr>
                        <p:cNvPr id="21" name="Group 339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-405403">
                          <a:off x="1827715" y="4449207"/>
                          <a:ext cx="539100" cy="1305078"/>
                          <a:chOff x="2463235" y="3028512"/>
                          <a:chExt cx="645570" cy="1389258"/>
                        </a:xfrm>
                      </p:grpSpPr>
                      <p:sp>
                        <p:nvSpPr>
                          <p:cNvPr id="132" name="Freeform 34"/>
                          <p:cNvSpPr/>
                          <p:nvPr/>
                        </p:nvSpPr>
                        <p:spPr>
                          <a:xfrm rot="5874282" flipH="1">
                            <a:off x="2609954" y="3918918"/>
                            <a:ext cx="750232" cy="247471"/>
                          </a:xfrm>
                          <a:custGeom>
                            <a:avLst/>
                            <a:gdLst>
                              <a:gd name="connsiteX0" fmla="*/ 0 w 333487"/>
                              <a:gd name="connsiteY0" fmla="*/ 0 h 441063"/>
                              <a:gd name="connsiteX1" fmla="*/ 53788 w 333487"/>
                              <a:gd name="connsiteY1" fmla="*/ 161364 h 441063"/>
                              <a:gd name="connsiteX2" fmla="*/ 182880 w 333487"/>
                              <a:gd name="connsiteY2" fmla="*/ 247426 h 441063"/>
                              <a:gd name="connsiteX3" fmla="*/ 333487 w 333487"/>
                              <a:gd name="connsiteY3" fmla="*/ 441063 h 44106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33487" h="441063">
                                <a:moveTo>
                                  <a:pt x="0" y="0"/>
                                </a:moveTo>
                                <a:cubicBezTo>
                                  <a:pt x="11654" y="60063"/>
                                  <a:pt x="23308" y="120126"/>
                                  <a:pt x="53788" y="161364"/>
                                </a:cubicBezTo>
                                <a:cubicBezTo>
                                  <a:pt x="84268" y="202602"/>
                                  <a:pt x="136264" y="200810"/>
                                  <a:pt x="182880" y="247426"/>
                                </a:cubicBezTo>
                                <a:cubicBezTo>
                                  <a:pt x="229496" y="294042"/>
                                  <a:pt x="281491" y="367552"/>
                                  <a:pt x="333487" y="441063"/>
                                </a:cubicBezTo>
                              </a:path>
                            </a:pathLst>
                          </a:custGeom>
                          <a:ln>
                            <a:solidFill>
                              <a:srgbClr val="FF0000"/>
                            </a:solidFill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33" name="Freeform 35"/>
                          <p:cNvSpPr/>
                          <p:nvPr/>
                        </p:nvSpPr>
                        <p:spPr>
                          <a:xfrm rot="21386850">
                            <a:off x="2463235" y="3028512"/>
                            <a:ext cx="456126" cy="681245"/>
                          </a:xfrm>
                          <a:custGeom>
                            <a:avLst/>
                            <a:gdLst>
                              <a:gd name="connsiteX0" fmla="*/ 0 w 333487"/>
                              <a:gd name="connsiteY0" fmla="*/ 0 h 441063"/>
                              <a:gd name="connsiteX1" fmla="*/ 53788 w 333487"/>
                              <a:gd name="connsiteY1" fmla="*/ 161364 h 441063"/>
                              <a:gd name="connsiteX2" fmla="*/ 182880 w 333487"/>
                              <a:gd name="connsiteY2" fmla="*/ 247426 h 441063"/>
                              <a:gd name="connsiteX3" fmla="*/ 333487 w 333487"/>
                              <a:gd name="connsiteY3" fmla="*/ 441063 h 44106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33487" h="441063">
                                <a:moveTo>
                                  <a:pt x="0" y="0"/>
                                </a:moveTo>
                                <a:cubicBezTo>
                                  <a:pt x="11654" y="60063"/>
                                  <a:pt x="23308" y="120126"/>
                                  <a:pt x="53788" y="161364"/>
                                </a:cubicBezTo>
                                <a:cubicBezTo>
                                  <a:pt x="84268" y="202602"/>
                                  <a:pt x="136264" y="200810"/>
                                  <a:pt x="182880" y="247426"/>
                                </a:cubicBezTo>
                                <a:cubicBezTo>
                                  <a:pt x="229496" y="294042"/>
                                  <a:pt x="281491" y="367552"/>
                                  <a:pt x="333487" y="441063"/>
                                </a:cubicBezTo>
                              </a:path>
                            </a:pathLst>
                          </a:custGeom>
                          <a:ln>
                            <a:solidFill>
                              <a:srgbClr val="FF0000"/>
                            </a:solidFill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cxnSp>
                      <p:nvCxnSpPr>
                        <p:cNvPr id="57" name="Straight Connector 36"/>
                        <p:cNvCxnSpPr/>
                        <p:nvPr/>
                      </p:nvCxnSpPr>
                      <p:spPr>
                        <a:xfrm>
                          <a:off x="1781021" y="4614736"/>
                          <a:ext cx="429527" cy="887042"/>
                        </a:xfrm>
                        <a:prstGeom prst="line">
                          <a:avLst/>
                        </a:prstGeom>
                        <a:ln w="38100">
                          <a:solidFill>
                            <a:srgbClr val="DD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8" name="Straight Connector 57"/>
                        <p:cNvCxnSpPr>
                          <a:stCxn id="33" idx="2"/>
                          <a:endCxn id="20" idx="0"/>
                        </p:cNvCxnSpPr>
                        <p:nvPr/>
                      </p:nvCxnSpPr>
                      <p:spPr>
                        <a:xfrm rot="5400000">
                          <a:off x="6347969" y="4817159"/>
                          <a:ext cx="882990" cy="461944"/>
                        </a:xfrm>
                        <a:prstGeom prst="line">
                          <a:avLst/>
                        </a:prstGeom>
                        <a:ln w="38100">
                          <a:solidFill>
                            <a:srgbClr val="DD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9" name="Straight Connector 58"/>
                        <p:cNvCxnSpPr>
                          <a:stCxn id="55" idx="0"/>
                          <a:endCxn id="20" idx="2"/>
                        </p:cNvCxnSpPr>
                        <p:nvPr/>
                      </p:nvCxnSpPr>
                      <p:spPr>
                        <a:xfrm flipV="1">
                          <a:off x="3993489" y="6409071"/>
                          <a:ext cx="899575" cy="36452"/>
                        </a:xfrm>
                        <a:prstGeom prst="line">
                          <a:avLst/>
                        </a:prstGeom>
                        <a:ln w="38100">
                          <a:solidFill>
                            <a:srgbClr val="DD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61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4400000" flipV="1">
                          <a:off x="6148743" y="2403474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FF66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23" name="Group 191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3651754">
                          <a:off x="6410617" y="2263891"/>
                          <a:ext cx="618346" cy="136637"/>
                          <a:chOff x="779191" y="1743156"/>
                          <a:chExt cx="734148" cy="162270"/>
                        </a:xfrm>
                      </p:grpSpPr>
                      <p:grpSp>
                        <p:nvGrpSpPr>
                          <p:cNvPr id="24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959" y="1747733"/>
                            <a:ext cx="191380" cy="150341"/>
                            <a:chOff x="1325559" y="1147762"/>
                            <a:chExt cx="191380" cy="150341"/>
                          </a:xfrm>
                        </p:grpSpPr>
                        <p:sp>
                          <p:nvSpPr>
                            <p:cNvPr id="125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041" y="1153734"/>
                              <a:ext cx="52898" cy="144369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6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1376" y="1150633"/>
                              <a:ext cx="48090" cy="144369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7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8529" y="1149693"/>
                              <a:ext cx="52898" cy="13955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8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59" y="1147762"/>
                              <a:ext cx="52898" cy="13955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25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1196" y="1743156"/>
                            <a:ext cx="185320" cy="148609"/>
                            <a:chOff x="1328722" y="1141701"/>
                            <a:chExt cx="185320" cy="148609"/>
                          </a:xfrm>
                        </p:grpSpPr>
                        <p:sp>
                          <p:nvSpPr>
                            <p:cNvPr id="121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1142" y="1141701"/>
                              <a:ext cx="52900" cy="144369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2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374" y="1142110"/>
                              <a:ext cx="52897" cy="144369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3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351" y="1150752"/>
                              <a:ext cx="52900" cy="139558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4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8722" y="1144617"/>
                              <a:ext cx="52900" cy="13955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27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7611" y="1758785"/>
                            <a:ext cx="189519" cy="146641"/>
                            <a:chOff x="1329063" y="1155846"/>
                            <a:chExt cx="189519" cy="146641"/>
                          </a:xfrm>
                        </p:grpSpPr>
                        <p:sp>
                          <p:nvSpPr>
                            <p:cNvPr id="117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685" y="1155846"/>
                              <a:ext cx="52897" cy="144368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8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0373" y="1158119"/>
                              <a:ext cx="52897" cy="144368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9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833" y="1156009"/>
                              <a:ext cx="52897" cy="139558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0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9063" y="1156423"/>
                              <a:ext cx="52900" cy="139558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30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9191" y="1753491"/>
                            <a:ext cx="186008" cy="147697"/>
                            <a:chOff x="1334659" y="1149068"/>
                            <a:chExt cx="186008" cy="147697"/>
                          </a:xfrm>
                        </p:grpSpPr>
                        <p:sp>
                          <p:nvSpPr>
                            <p:cNvPr id="113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7767" y="1157209"/>
                              <a:ext cx="52900" cy="139556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4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0475" y="1151940"/>
                              <a:ext cx="48090" cy="144369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5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7628" y="1151000"/>
                              <a:ext cx="52897" cy="139556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6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659" y="1149068"/>
                              <a:ext cx="52897" cy="139556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63" name="Rounded Rectangle 62"/>
                        <p:cNvSpPr/>
                        <p:nvPr/>
                      </p:nvSpPr>
                      <p:spPr>
                        <a:xfrm rot="3403867">
                          <a:off x="6025812" y="2421405"/>
                          <a:ext cx="826285" cy="149930"/>
                        </a:xfrm>
                        <a:prstGeom prst="roundRect">
                          <a:avLst/>
                        </a:prstGeom>
                        <a:noFill/>
                        <a:ln w="76200" cap="flat" cmpd="tri" algn="ctr">
                          <a:solidFill>
                            <a:schemeClr val="accent5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4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 rot="3304980">
                          <a:off x="5433653" y="2536409"/>
                          <a:ext cx="1337674" cy="51271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1513D7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Coherent </a:t>
                          </a:r>
                        </a:p>
                        <a:p>
                          <a:pPr algn="ctr" eaLnBrk="0" hangingPunct="0"/>
                          <a:r>
                            <a:rPr lang="en-US" sz="600" dirty="0" err="1">
                              <a:solidFill>
                                <a:srgbClr val="1513D7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1513D7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-cooler</a:t>
                          </a:r>
                        </a:p>
                      </p:txBody>
                    </p:sp>
                    <p:sp>
                      <p:nvSpPr>
                        <p:cNvPr id="65" name="Freeform 64"/>
                        <p:cNvSpPr/>
                        <p:nvPr/>
                      </p:nvSpPr>
                      <p:spPr>
                        <a:xfrm>
                          <a:off x="4949794" y="1281246"/>
                          <a:ext cx="794219" cy="267327"/>
                        </a:xfrm>
                        <a:custGeom>
                          <a:avLst/>
                          <a:gdLst>
                            <a:gd name="connsiteX0" fmla="*/ 0 w 796066"/>
                            <a:gd name="connsiteY0" fmla="*/ 0 h 268941"/>
                            <a:gd name="connsiteX1" fmla="*/ 473336 w 796066"/>
                            <a:gd name="connsiteY1" fmla="*/ 86061 h 268941"/>
                            <a:gd name="connsiteX2" fmla="*/ 796066 w 796066"/>
                            <a:gd name="connsiteY2" fmla="*/ 268941 h 268941"/>
                            <a:gd name="connsiteX3" fmla="*/ 796066 w 796066"/>
                            <a:gd name="connsiteY3" fmla="*/ 268941 h 2689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796066" h="268941">
                              <a:moveTo>
                                <a:pt x="0" y="0"/>
                              </a:moveTo>
                              <a:cubicBezTo>
                                <a:pt x="170329" y="20619"/>
                                <a:pt x="340658" y="41238"/>
                                <a:pt x="473336" y="86061"/>
                              </a:cubicBezTo>
                              <a:cubicBezTo>
                                <a:pt x="606014" y="130884"/>
                                <a:pt x="796066" y="268941"/>
                                <a:pt x="796066" y="268941"/>
                              </a:cubicBezTo>
                              <a:lnTo>
                                <a:pt x="796066" y="268941"/>
                              </a:lnTo>
                            </a:path>
                          </a:pathLst>
                        </a:custGeom>
                        <a:ln>
                          <a:solidFill>
                            <a:srgbClr val="0000FF"/>
                          </a:solidFill>
                          <a:headEnd type="none" w="med" len="med"/>
                          <a:tailEnd type="triangl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Freeform 65"/>
                        <p:cNvSpPr/>
                        <p:nvPr/>
                      </p:nvSpPr>
                      <p:spPr>
                        <a:xfrm rot="18675355">
                          <a:off x="2609876" y="959159"/>
                          <a:ext cx="911342" cy="372797"/>
                        </a:xfrm>
                        <a:custGeom>
                          <a:avLst/>
                          <a:gdLst>
                            <a:gd name="connsiteX0" fmla="*/ 0 w 796066"/>
                            <a:gd name="connsiteY0" fmla="*/ 0 h 268941"/>
                            <a:gd name="connsiteX1" fmla="*/ 473336 w 796066"/>
                            <a:gd name="connsiteY1" fmla="*/ 86061 h 268941"/>
                            <a:gd name="connsiteX2" fmla="*/ 796066 w 796066"/>
                            <a:gd name="connsiteY2" fmla="*/ 268941 h 268941"/>
                            <a:gd name="connsiteX3" fmla="*/ 796066 w 796066"/>
                            <a:gd name="connsiteY3" fmla="*/ 268941 h 2689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796066" h="268941">
                              <a:moveTo>
                                <a:pt x="0" y="0"/>
                              </a:moveTo>
                              <a:cubicBezTo>
                                <a:pt x="170329" y="20619"/>
                                <a:pt x="340658" y="41238"/>
                                <a:pt x="473336" y="86061"/>
                              </a:cubicBezTo>
                              <a:cubicBezTo>
                                <a:pt x="606014" y="130884"/>
                                <a:pt x="796066" y="268941"/>
                                <a:pt x="796066" y="268941"/>
                              </a:cubicBezTo>
                              <a:lnTo>
                                <a:pt x="796066" y="268941"/>
                              </a:lnTo>
                            </a:path>
                          </a:pathLst>
                        </a:custGeom>
                        <a:ln>
                          <a:solidFill>
                            <a:srgbClr val="DD0000"/>
                          </a:solidFill>
                          <a:headEnd type="triangl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7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4400000" flipV="1">
                          <a:off x="6150536" y="2416024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FF66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68" name="Freeform 67"/>
                        <p:cNvSpPr/>
                        <p:nvPr/>
                      </p:nvSpPr>
                      <p:spPr>
                        <a:xfrm>
                          <a:off x="4917377" y="1358203"/>
                          <a:ext cx="798270" cy="267327"/>
                        </a:xfrm>
                        <a:custGeom>
                          <a:avLst/>
                          <a:gdLst>
                            <a:gd name="connsiteX0" fmla="*/ 0 w 796066"/>
                            <a:gd name="connsiteY0" fmla="*/ 0 h 268941"/>
                            <a:gd name="connsiteX1" fmla="*/ 473336 w 796066"/>
                            <a:gd name="connsiteY1" fmla="*/ 86061 h 268941"/>
                            <a:gd name="connsiteX2" fmla="*/ 796066 w 796066"/>
                            <a:gd name="connsiteY2" fmla="*/ 268941 h 268941"/>
                            <a:gd name="connsiteX3" fmla="*/ 796066 w 796066"/>
                            <a:gd name="connsiteY3" fmla="*/ 268941 h 2689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796066" h="268941">
                              <a:moveTo>
                                <a:pt x="0" y="0"/>
                              </a:moveTo>
                              <a:cubicBezTo>
                                <a:pt x="170329" y="20619"/>
                                <a:pt x="340658" y="41238"/>
                                <a:pt x="473336" y="86061"/>
                              </a:cubicBezTo>
                              <a:cubicBezTo>
                                <a:pt x="606014" y="130884"/>
                                <a:pt x="796066" y="268941"/>
                                <a:pt x="796066" y="268941"/>
                              </a:cubicBezTo>
                              <a:lnTo>
                                <a:pt x="796066" y="268941"/>
                              </a:lnTo>
                            </a:path>
                          </a:pathLst>
                        </a:custGeom>
                        <a:ln>
                          <a:solidFill>
                            <a:srgbClr val="FFFF00"/>
                          </a:solidFill>
                          <a:headEnd type="triangl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grpSp>
                      <p:nvGrpSpPr>
                        <p:cNvPr id="34" name="Group 48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34123" y="966543"/>
                          <a:ext cx="2086984" cy="1922707"/>
                          <a:chOff x="934123" y="966543"/>
                          <a:chExt cx="2086984" cy="1922707"/>
                        </a:xfrm>
                      </p:grpSpPr>
                      <p:sp>
                        <p:nvSpPr>
                          <p:cNvPr id="75" name="Line 18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18000000" flipV="1">
                            <a:off x="1697038" y="2432050"/>
                            <a:ext cx="914400" cy="0"/>
                          </a:xfrm>
                          <a:prstGeom prst="line">
                            <a:avLst/>
                          </a:prstGeom>
                          <a:noFill/>
                          <a:ln w="76200">
                            <a:solidFill>
                              <a:srgbClr val="00FF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36" name="Group 195"/>
                          <p:cNvGrpSpPr>
                            <a:grpSpLocks noChangeAspect="1"/>
                          </p:cNvGrpSpPr>
                          <p:nvPr/>
                        </p:nvGrpSpPr>
                        <p:grpSpPr bwMode="auto">
                          <a:xfrm rot="7165234">
                            <a:off x="1678334" y="2240184"/>
                            <a:ext cx="630159" cy="151262"/>
                            <a:chOff x="770998" y="1762974"/>
                            <a:chExt cx="748181" cy="179636"/>
                          </a:xfrm>
                        </p:grpSpPr>
                        <p:grpSp>
                          <p:nvGrpSpPr>
                            <p:cNvPr id="37" name="Group 10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321626" y="1762974"/>
                              <a:ext cx="197553" cy="165907"/>
                              <a:chOff x="1325226" y="1163003"/>
                              <a:chExt cx="197553" cy="165907"/>
                            </a:xfrm>
                          </p:grpSpPr>
                          <p:sp>
                            <p:nvSpPr>
                              <p:cNvPr id="105" name="Oval 11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65071" y="1165601"/>
                                <a:ext cx="57708" cy="15399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6" name="Oval 1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22730" y="1165295"/>
                                <a:ext cx="48090" cy="163615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algn="ctr" eaLnBrk="0" hangingPunct="0">
                                  <a:defRPr/>
                                </a:pPr>
                                <a:endParaRPr lang="en-US" sz="4200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7" name="Oval 117"/>
                              <p:cNvSpPr>
                                <a:spLocks noChangeAspect="1"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67540" y="1167105"/>
                                <a:ext cx="52901" cy="158802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8" name="Oval 1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25226" y="1163003"/>
                                <a:ext cx="52898" cy="15399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56" name="Group 10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1147429" y="1767362"/>
                              <a:ext cx="196594" cy="166461"/>
                              <a:chOff x="1334955" y="1165907"/>
                              <a:chExt cx="196594" cy="166461"/>
                            </a:xfrm>
                          </p:grpSpPr>
                          <p:sp>
                            <p:nvSpPr>
                              <p:cNvPr id="101" name="Oval 11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78649" y="1173567"/>
                                <a:ext cx="52900" cy="15880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2" name="Oval 1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33330" y="1171519"/>
                                <a:ext cx="52900" cy="158804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algn="ctr" eaLnBrk="0" hangingPunct="0">
                                  <a:defRPr/>
                                </a:pPr>
                                <a:endParaRPr lang="en-US" sz="4200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3" name="Oval 1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73726" y="1166127"/>
                                <a:ext cx="52900" cy="153990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4" name="Oval 1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34955" y="1165907"/>
                                <a:ext cx="52897" cy="153990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60" name="Group 10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954109" y="1777013"/>
                              <a:ext cx="193054" cy="165597"/>
                              <a:chOff x="1325561" y="1174074"/>
                              <a:chExt cx="193054" cy="165597"/>
                            </a:xfrm>
                          </p:grpSpPr>
                          <p:sp>
                            <p:nvSpPr>
                              <p:cNvPr id="97" name="Oval 11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65715" y="1177851"/>
                                <a:ext cx="52900" cy="153990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98" name="Oval 1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24247" y="1180867"/>
                                <a:ext cx="48090" cy="158804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algn="ctr" eaLnBrk="0" hangingPunct="0">
                                  <a:defRPr/>
                                </a:pPr>
                                <a:endParaRPr lang="en-US" sz="4200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99" name="Oval 1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70882" y="1176120"/>
                                <a:ext cx="52897" cy="153990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00" name="Oval 1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25561" y="1174074"/>
                                <a:ext cx="52897" cy="153990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62" name="Group 11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770998" y="1773232"/>
                              <a:ext cx="190688" cy="163552"/>
                              <a:chOff x="1326466" y="1168809"/>
                              <a:chExt cx="190688" cy="163552"/>
                            </a:xfrm>
                          </p:grpSpPr>
                          <p:sp>
                            <p:nvSpPr>
                              <p:cNvPr id="93" name="Oval 11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64257" y="1170540"/>
                                <a:ext cx="52897" cy="15399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94" name="Oval 11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422791" y="1173556"/>
                                <a:ext cx="48090" cy="158805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algn="ctr" eaLnBrk="0" hangingPunct="0">
                                  <a:defRPr/>
                                </a:pPr>
                                <a:endParaRPr lang="en-US" sz="4200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95" name="Oval 1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69426" y="1168809"/>
                                <a:ext cx="52900" cy="15399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  <p:sp>
                            <p:nvSpPr>
                              <p:cNvPr id="96" name="Oval 118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flipH="1">
                                <a:off x="1326466" y="1170954"/>
                                <a:ext cx="52900" cy="153991"/>
                              </a:xfrm>
                              <a:prstGeom prst="ellipse">
                                <a:avLst/>
                              </a:prstGeom>
                              <a:gradFill rotWithShape="0">
                                <a:gsLst>
                                  <a:gs pos="0">
                                    <a:schemeClr val="accent1"/>
                                  </a:gs>
                                  <a:gs pos="50000">
                                    <a:schemeClr val="accent1">
                                      <a:gamma/>
                                      <a:shade val="46275"/>
                                      <a:invGamma/>
                                    </a:schemeClr>
                                  </a:gs>
                                  <a:gs pos="100000">
                                    <a:schemeClr val="accent1"/>
                                  </a:gs>
                                </a:gsLst>
                                <a:lin ang="0" scaled="1"/>
                              </a:gradFill>
                              <a:ln w="9525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pPr eaLnBrk="0" hangingPunct="0">
                                  <a:defRPr/>
                                </a:pPr>
                                <a:endParaRPr lang="en-US" dirty="0">
                                  <a:latin typeface="Comic Sans MS"/>
                                  <a:cs typeface="Comic Sans MS"/>
                                </a:endParaRPr>
                              </a:p>
                            </p:txBody>
                          </p:sp>
                        </p:grpSp>
                      </p:grpSp>
                      <p:sp>
                        <p:nvSpPr>
                          <p:cNvPr id="77" name="Oval 76"/>
                          <p:cNvSpPr/>
                          <p:nvPr/>
                        </p:nvSpPr>
                        <p:spPr>
                          <a:xfrm>
                            <a:off x="934123" y="966543"/>
                            <a:ext cx="2086984" cy="1871831"/>
                          </a:xfrm>
                          <a:prstGeom prst="ellipse">
                            <a:avLst/>
                          </a:prstGeom>
                          <a:noFill/>
                          <a:ln w="38100" cap="flat" cmpd="tri" algn="ctr">
                            <a:gradFill>
                              <a:gsLst>
                                <a:gs pos="0">
                                  <a:schemeClr val="accent1">
                                    <a:tint val="66000"/>
                                    <a:satMod val="160000"/>
                                    <a:alpha val="46000"/>
                                  </a:schemeClr>
                                </a:gs>
                                <a:gs pos="50000">
                                  <a:schemeClr val="accent1">
                                    <a:tint val="44500"/>
                                    <a:satMod val="160000"/>
                                  </a:schemeClr>
                                </a:gs>
                                <a:gs pos="100000">
                                  <a:schemeClr val="accent1">
                                    <a:tint val="23500"/>
                                    <a:satMod val="160000"/>
                                  </a:schemeClr>
                                </a:gs>
                              </a:gsLst>
                              <a:lin ang="5400000" scaled="0"/>
                            </a:gra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3">
                            <a:schemeClr val="accent1"/>
                          </a:fillRef>
                          <a:effectRef idx="2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78" name="Can 77"/>
                          <p:cNvSpPr/>
                          <p:nvPr/>
                        </p:nvSpPr>
                        <p:spPr bwMode="auto">
                          <a:xfrm rot="1920000">
                            <a:off x="1930950" y="1844253"/>
                            <a:ext cx="153981" cy="178218"/>
                          </a:xfrm>
                          <a:prstGeom prst="can">
                            <a:avLst/>
                          </a:prstGeom>
                          <a:solidFill>
                            <a:srgbClr val="C0504D"/>
                          </a:solidFill>
                        </p:spPr>
                        <p:style>
                          <a:lnRef idx="1">
                            <a:schemeClr val="accent1"/>
                          </a:lnRef>
                          <a:fillRef idx="3">
                            <a:schemeClr val="accent1"/>
                          </a:fillRef>
                          <a:effectRef idx="2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 dirty="0"/>
                          </a:p>
                        </p:txBody>
                      </p:sp>
                      <p:grpSp>
                        <p:nvGrpSpPr>
                          <p:cNvPr id="69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 rot="18332405" flipV="1">
                            <a:off x="2233910" y="1671517"/>
                            <a:ext cx="120736" cy="111529"/>
                            <a:chOff x="1364398" y="1154338"/>
                            <a:chExt cx="184264" cy="160656"/>
                          </a:xfrm>
                        </p:grpSpPr>
                        <p:sp>
                          <p:nvSpPr>
                            <p:cNvPr id="85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93026" y="1157393"/>
                              <a:ext cx="55636" cy="1576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6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40425" y="1155698"/>
                              <a:ext cx="49452" cy="157597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7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89687" y="1154338"/>
                              <a:ext cx="61815" cy="157597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8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4398" y="1156710"/>
                              <a:ext cx="55632" cy="1576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80" name="Freeform 79"/>
                          <p:cNvSpPr/>
                          <p:nvPr/>
                        </p:nvSpPr>
                        <p:spPr>
                          <a:xfrm rot="18332405">
                            <a:off x="2022215" y="1858399"/>
                            <a:ext cx="417192" cy="137773"/>
                          </a:xfrm>
                          <a:custGeom>
                            <a:avLst/>
                            <a:gdLst>
                              <a:gd name="connsiteX0" fmla="*/ 0 w 323850"/>
                              <a:gd name="connsiteY0" fmla="*/ 104775 h 113242"/>
                              <a:gd name="connsiteX1" fmla="*/ 139700 w 323850"/>
                              <a:gd name="connsiteY1" fmla="*/ 98425 h 113242"/>
                              <a:gd name="connsiteX2" fmla="*/ 190500 w 323850"/>
                              <a:gd name="connsiteY2" fmla="*/ 15875 h 113242"/>
                              <a:gd name="connsiteX3" fmla="*/ 323850 w 323850"/>
                              <a:gd name="connsiteY3" fmla="*/ 3175 h 1132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23850" h="113242">
                                <a:moveTo>
                                  <a:pt x="0" y="104775"/>
                                </a:moveTo>
                                <a:cubicBezTo>
                                  <a:pt x="53975" y="109008"/>
                                  <a:pt x="107950" y="113242"/>
                                  <a:pt x="139700" y="98425"/>
                                </a:cubicBezTo>
                                <a:cubicBezTo>
                                  <a:pt x="171450" y="83608"/>
                                  <a:pt x="159808" y="31750"/>
                                  <a:pt x="190500" y="15875"/>
                                </a:cubicBezTo>
                                <a:cubicBezTo>
                                  <a:pt x="221192" y="0"/>
                                  <a:pt x="323850" y="3175"/>
                                  <a:pt x="323850" y="3175"/>
                                </a:cubicBezTo>
                              </a:path>
                            </a:pathLst>
                          </a:custGeom>
                          <a:ln w="12700" cap="flat" cmpd="sng" algn="ctr">
                            <a:solidFill>
                              <a:srgbClr val="FF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81" name="Freeform 80"/>
                          <p:cNvSpPr/>
                          <p:nvPr/>
                        </p:nvSpPr>
                        <p:spPr>
                          <a:xfrm rot="18332405" flipH="1">
                            <a:off x="2317987" y="1574873"/>
                            <a:ext cx="263278" cy="121564"/>
                          </a:xfrm>
                          <a:custGeom>
                            <a:avLst/>
                            <a:gdLst>
                              <a:gd name="connsiteX0" fmla="*/ 0 w 323850"/>
                              <a:gd name="connsiteY0" fmla="*/ 104775 h 113242"/>
                              <a:gd name="connsiteX1" fmla="*/ 139700 w 323850"/>
                              <a:gd name="connsiteY1" fmla="*/ 98425 h 113242"/>
                              <a:gd name="connsiteX2" fmla="*/ 190500 w 323850"/>
                              <a:gd name="connsiteY2" fmla="*/ 15875 h 113242"/>
                              <a:gd name="connsiteX3" fmla="*/ 323850 w 323850"/>
                              <a:gd name="connsiteY3" fmla="*/ 3175 h 1132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23850" h="113242">
                                <a:moveTo>
                                  <a:pt x="0" y="104775"/>
                                </a:moveTo>
                                <a:cubicBezTo>
                                  <a:pt x="53975" y="109008"/>
                                  <a:pt x="107950" y="113242"/>
                                  <a:pt x="139700" y="98425"/>
                                </a:cubicBezTo>
                                <a:cubicBezTo>
                                  <a:pt x="171450" y="83608"/>
                                  <a:pt x="159808" y="31750"/>
                                  <a:pt x="190500" y="15875"/>
                                </a:cubicBezTo>
                                <a:cubicBezTo>
                                  <a:pt x="221192" y="0"/>
                                  <a:pt x="323850" y="3175"/>
                                  <a:pt x="323850" y="3175"/>
                                </a:cubicBezTo>
                              </a:path>
                            </a:pathLst>
                          </a:custGeom>
                          <a:ln w="12700" cap="flat" cmpd="sng" algn="ctr">
                            <a:solidFill>
                              <a:srgbClr val="FF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82" name="Freeform 81"/>
                          <p:cNvSpPr/>
                          <p:nvPr/>
                        </p:nvSpPr>
                        <p:spPr>
                          <a:xfrm rot="18332405" flipH="1">
                            <a:off x="2040415" y="1730814"/>
                            <a:ext cx="263276" cy="125618"/>
                          </a:xfrm>
                          <a:custGeom>
                            <a:avLst/>
                            <a:gdLst>
                              <a:gd name="connsiteX0" fmla="*/ 0 w 323850"/>
                              <a:gd name="connsiteY0" fmla="*/ 104775 h 113242"/>
                              <a:gd name="connsiteX1" fmla="*/ 139700 w 323850"/>
                              <a:gd name="connsiteY1" fmla="*/ 98425 h 113242"/>
                              <a:gd name="connsiteX2" fmla="*/ 190500 w 323850"/>
                              <a:gd name="connsiteY2" fmla="*/ 15875 h 113242"/>
                              <a:gd name="connsiteX3" fmla="*/ 323850 w 323850"/>
                              <a:gd name="connsiteY3" fmla="*/ 3175 h 1132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23850" h="113242">
                                <a:moveTo>
                                  <a:pt x="0" y="104775"/>
                                </a:moveTo>
                                <a:cubicBezTo>
                                  <a:pt x="53975" y="109008"/>
                                  <a:pt x="107950" y="113242"/>
                                  <a:pt x="139700" y="98425"/>
                                </a:cubicBezTo>
                                <a:cubicBezTo>
                                  <a:pt x="171450" y="83608"/>
                                  <a:pt x="159808" y="31750"/>
                                  <a:pt x="190500" y="15875"/>
                                </a:cubicBezTo>
                                <a:cubicBezTo>
                                  <a:pt x="221192" y="0"/>
                                  <a:pt x="323850" y="3175"/>
                                  <a:pt x="323850" y="3175"/>
                                </a:cubicBezTo>
                              </a:path>
                            </a:pathLst>
                          </a:custGeom>
                          <a:ln w="12700" cap="flat" cmpd="sng" algn="ctr">
                            <a:solidFill>
                              <a:srgbClr val="FF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83" name="Freeform 82"/>
                          <p:cNvSpPr/>
                          <p:nvPr/>
                        </p:nvSpPr>
                        <p:spPr>
                          <a:xfrm rot="18332405">
                            <a:off x="2198456" y="1552603"/>
                            <a:ext cx="291630" cy="89147"/>
                          </a:xfrm>
                          <a:custGeom>
                            <a:avLst/>
                            <a:gdLst>
                              <a:gd name="connsiteX0" fmla="*/ 0 w 323850"/>
                              <a:gd name="connsiteY0" fmla="*/ 104775 h 113242"/>
                              <a:gd name="connsiteX1" fmla="*/ 139700 w 323850"/>
                              <a:gd name="connsiteY1" fmla="*/ 98425 h 113242"/>
                              <a:gd name="connsiteX2" fmla="*/ 190500 w 323850"/>
                              <a:gd name="connsiteY2" fmla="*/ 15875 h 113242"/>
                              <a:gd name="connsiteX3" fmla="*/ 323850 w 323850"/>
                              <a:gd name="connsiteY3" fmla="*/ 3175 h 1132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323850" h="113242">
                                <a:moveTo>
                                  <a:pt x="0" y="104775"/>
                                </a:moveTo>
                                <a:cubicBezTo>
                                  <a:pt x="53975" y="109008"/>
                                  <a:pt x="107950" y="113242"/>
                                  <a:pt x="139700" y="98425"/>
                                </a:cubicBezTo>
                                <a:cubicBezTo>
                                  <a:pt x="171450" y="83608"/>
                                  <a:pt x="159808" y="31750"/>
                                  <a:pt x="190500" y="15875"/>
                                </a:cubicBezTo>
                                <a:cubicBezTo>
                                  <a:pt x="221192" y="0"/>
                                  <a:pt x="323850" y="3175"/>
                                  <a:pt x="323850" y="3175"/>
                                </a:cubicBezTo>
                              </a:path>
                            </a:pathLst>
                          </a:custGeom>
                          <a:ln w="12700" cap="flat" cmpd="sng" algn="ctr">
                            <a:solidFill>
                              <a:srgbClr val="FF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style>
                          <a:lnRef idx="2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1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84" name="Oval 83"/>
                          <p:cNvSpPr/>
                          <p:nvPr/>
                        </p:nvSpPr>
                        <p:spPr>
                          <a:xfrm rot="12932405">
                            <a:off x="2328059" y="1382505"/>
                            <a:ext cx="170190" cy="85060"/>
                          </a:xfrm>
                          <a:prstGeom prst="ellipse">
                            <a:avLst/>
                          </a:prstGeom>
                          <a:solidFill>
                            <a:srgbClr val="0000FF"/>
                          </a:solidFill>
                        </p:spPr>
                        <p:style>
                          <a:lnRef idx="1">
                            <a:schemeClr val="accent1"/>
                          </a:lnRef>
                          <a:fillRef idx="3">
                            <a:schemeClr val="accent1"/>
                          </a:fillRef>
                          <a:effectRef idx="2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anchor="ctr"/>
                          <a:lstStyle/>
                          <a:p>
                            <a:pPr algn="ctr"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70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8831" y="2433843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71" name="Rectangle 1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163209" y="806824"/>
                          <a:ext cx="403971" cy="569608"/>
                        </a:xfrm>
                        <a:prstGeom prst="rect">
                          <a:avLst/>
                        </a:prstGeom>
                        <a:blipFill dpi="0" rotWithShape="1">
                          <a:blip r:embed="rId4"/>
                          <a:srcRect/>
                          <a:tile tx="0" ty="0" sx="100000" sy="100000" flip="none" algn="tl"/>
                        </a:blip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eaLnBrk="0" hangingPunct="0"/>
                          <a:endParaRPr lang="en-US">
                            <a:latin typeface="Comic Sans MS" charset="0"/>
                            <a:ea typeface="Comic Sans MS" charset="0"/>
                            <a:cs typeface="Comic Sans MS" charset="0"/>
                          </a:endParaRPr>
                        </a:p>
                      </p:txBody>
                    </p:sp>
                    <p:sp>
                      <p:nvSpPr>
                        <p:cNvPr id="73" name="Arc 72"/>
                        <p:cNvSpPr/>
                        <p:nvPr/>
                      </p:nvSpPr>
                      <p:spPr>
                        <a:xfrm rot="16200000" flipH="1" flipV="1">
                          <a:off x="4133382" y="-33512"/>
                          <a:ext cx="437445" cy="1859933"/>
                        </a:xfrm>
                        <a:prstGeom prst="arc">
                          <a:avLst>
                            <a:gd name="adj1" fmla="val 16803933"/>
                            <a:gd name="adj2" fmla="val 4705417"/>
                          </a:avLst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74" name="Arc 73"/>
                        <p:cNvSpPr/>
                        <p:nvPr/>
                      </p:nvSpPr>
                      <p:spPr>
                        <a:xfrm rot="5400000" flipH="1">
                          <a:off x="4096911" y="5556056"/>
                          <a:ext cx="437445" cy="1892348"/>
                        </a:xfrm>
                        <a:prstGeom prst="arc">
                          <a:avLst>
                            <a:gd name="adj1" fmla="val 16720138"/>
                            <a:gd name="adj2" fmla="val 4705417"/>
                          </a:avLst>
                        </a:prstGeom>
                        <a:ln w="381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</p:grpSp>
                </p:grpSp>
              </p:grpSp>
            </p:grpSp>
          </p:grpSp>
        </p:grpSp>
        <p:sp>
          <p:nvSpPr>
            <p:cNvPr id="2" name="TextBox 1"/>
            <p:cNvSpPr txBox="1"/>
            <p:nvPr/>
          </p:nvSpPr>
          <p:spPr>
            <a:xfrm>
              <a:off x="4203922" y="6324600"/>
              <a:ext cx="750102" cy="363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FF0000"/>
                  </a:solidFill>
                </a:rPr>
                <a:t>eRHIC</a:t>
              </a:r>
              <a:endParaRPr 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Slide Number Placeholder 1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29" name="Date Placeholder 1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30" name="Footer Placeholder 1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502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71800" y="1836003"/>
            <a:ext cx="563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Comic Sans MS" pitchFamily="66" charset="0"/>
              </a:rPr>
              <a:t>Nucleus</a:t>
            </a:r>
            <a:r>
              <a:rPr lang="en-US" sz="2400" b="1" dirty="0" smtClean="0">
                <a:latin typeface="Comic Sans MS" pitchFamily="66" charset="0"/>
              </a:rPr>
              <a:t> made of </a:t>
            </a:r>
            <a:r>
              <a:rPr lang="en-US" sz="2400" b="1" dirty="0" smtClean="0">
                <a:solidFill>
                  <a:srgbClr val="002060"/>
                </a:solidFill>
                <a:latin typeface="Comic Sans MS" pitchFamily="66" charset="0"/>
              </a:rPr>
              <a:t>nucleons</a:t>
            </a:r>
            <a:r>
              <a:rPr lang="en-US" sz="2400" b="1" dirty="0" smtClean="0">
                <a:latin typeface="Comic Sans MS" pitchFamily="66" charset="0"/>
              </a:rPr>
              <a:t>: 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protons</a:t>
            </a:r>
            <a:r>
              <a:rPr lang="en-US" sz="2400" b="1" dirty="0" smtClean="0">
                <a:latin typeface="Comic Sans MS" pitchFamily="66" charset="0"/>
              </a:rPr>
              <a:t> and </a:t>
            </a:r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neutrons 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4521477"/>
            <a:ext cx="6464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</a:rPr>
              <a:t>N</a:t>
            </a:r>
            <a:r>
              <a:rPr lang="en-US" sz="2400" b="1" dirty="0" smtClean="0">
                <a:solidFill>
                  <a:srgbClr val="0070C0"/>
                </a:solidFill>
              </a:rPr>
              <a:t>ucleon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/>
              <a:t>made of </a:t>
            </a:r>
            <a:r>
              <a:rPr lang="en-US" sz="2400" b="1" dirty="0" smtClean="0">
                <a:solidFill>
                  <a:srgbClr val="FF0000"/>
                </a:solidFill>
              </a:rPr>
              <a:t>quarks</a:t>
            </a:r>
            <a:r>
              <a:rPr lang="en-US" sz="2400" b="1" dirty="0" smtClean="0"/>
              <a:t> bonded by </a:t>
            </a:r>
            <a:r>
              <a:rPr lang="en-US" sz="2400" b="1" dirty="0" smtClean="0">
                <a:solidFill>
                  <a:srgbClr val="FF0000"/>
                </a:solidFill>
              </a:rPr>
              <a:t>gluons</a:t>
            </a:r>
          </a:p>
          <a:p>
            <a:pPr algn="ctr"/>
            <a:r>
              <a:rPr lang="en-US" sz="2400" b="1" dirty="0" smtClean="0"/>
              <a:t>Properties of quarks and gluons combine to for the total</a:t>
            </a:r>
            <a:r>
              <a:rPr lang="en-US" sz="2400" b="1" dirty="0"/>
              <a:t> </a:t>
            </a:r>
            <a:r>
              <a:rPr lang="en-US" sz="2400" b="1" dirty="0" smtClean="0"/>
              <a:t>properties of the nucleon (electric charge, mass…)</a:t>
            </a:r>
            <a:endParaRPr lang="en-US" sz="2400" b="1" dirty="0"/>
          </a:p>
        </p:txBody>
      </p:sp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1882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3352800" y="2895600"/>
            <a:ext cx="5410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But the nucleons are very complex objects!!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48768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-152400" y="2286000"/>
            <a:ext cx="3470698" cy="2035598"/>
            <a:chOff x="140228" y="47812"/>
            <a:chExt cx="4083173" cy="2394821"/>
          </a:xfrm>
        </p:grpSpPr>
        <p:grpSp>
          <p:nvGrpSpPr>
            <p:cNvPr id="13" name="Group 12"/>
            <p:cNvGrpSpPr/>
            <p:nvPr/>
          </p:nvGrpSpPr>
          <p:grpSpPr>
            <a:xfrm>
              <a:off x="140228" y="47812"/>
              <a:ext cx="2256368" cy="2390588"/>
              <a:chOff x="6337828" y="263712"/>
              <a:chExt cx="2256368" cy="2390588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    </a:ext>
                </a:extLst>
              </a:blip>
              <a:stretch>
                <a:fillRect/>
              </a:stretch>
            </p:blipFill>
            <p:spPr>
              <a:xfrm>
                <a:off x="6337828" y="397932"/>
                <a:ext cx="2256368" cy="2256368"/>
              </a:xfrm>
              <a:prstGeom prst="rect">
                <a:avLst/>
              </a:prstGeom>
            </p:spPr>
          </p:pic>
          <p:sp>
            <p:nvSpPr>
              <p:cNvPr id="18" name="Rectangle 17"/>
              <p:cNvSpPr/>
              <p:nvPr/>
            </p:nvSpPr>
            <p:spPr>
              <a:xfrm>
                <a:off x="6965357" y="263712"/>
                <a:ext cx="1092158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Proton</a:t>
                </a:r>
                <a:endParaRPr lang="en-US" b="1" dirty="0"/>
              </a:p>
            </p:txBody>
          </p:sp>
        </p:grpSp>
        <p:grpSp>
          <p:nvGrpSpPr>
            <p:cNvPr id="14" name="Group 7"/>
            <p:cNvGrpSpPr/>
            <p:nvPr/>
          </p:nvGrpSpPr>
          <p:grpSpPr>
            <a:xfrm>
              <a:off x="1933169" y="47812"/>
              <a:ext cx="2290232" cy="2394821"/>
              <a:chOff x="6306199" y="4463179"/>
              <a:chExt cx="2290232" cy="2394821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6199" y="4567767"/>
                <a:ext cx="2290232" cy="2290233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6933728" y="4463179"/>
                <a:ext cx="1258174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Neutron</a:t>
                </a:r>
                <a:endParaRPr lang="en-US" b="1" dirty="0"/>
              </a:p>
            </p:txBody>
          </p:sp>
        </p:grpSp>
      </p:grpSp>
      <p:sp>
        <p:nvSpPr>
          <p:cNvPr id="19" name="Rectangle 18"/>
          <p:cNvSpPr/>
          <p:nvPr/>
        </p:nvSpPr>
        <p:spPr>
          <a:xfrm>
            <a:off x="909406" y="76200"/>
            <a:ext cx="1300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NUCLEUS</a:t>
            </a:r>
            <a:endParaRPr lang="en-US" b="1" dirty="0"/>
          </a:p>
        </p:txBody>
      </p:sp>
      <p:sp>
        <p:nvSpPr>
          <p:cNvPr id="20" name="Notched Right Arrow 19"/>
          <p:cNvSpPr/>
          <p:nvPr/>
        </p:nvSpPr>
        <p:spPr bwMode="auto">
          <a:xfrm rot="5400000">
            <a:off x="952500" y="2247900"/>
            <a:ext cx="1219200" cy="228600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r="http://schemas.openxmlformats.org/officeDocument/2006/relationships" xmlns:mc="http://schemas.openxmlformats.org/markup-compatibility/2006" xmlns:mv="urn:schemas-microsoft-com:mac:vml" xmlns:p="http://schemas.openxmlformats.org/presentationml/2006/main" xmlns:a14="http://schemas.microsoft.com/office/drawing/2010/main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1" name="Notched Right Arrow 20"/>
          <p:cNvSpPr/>
          <p:nvPr/>
        </p:nvSpPr>
        <p:spPr bwMode="auto">
          <a:xfrm rot="4179354">
            <a:off x="610747" y="439064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r="http://schemas.openxmlformats.org/officeDocument/2006/relationships" xmlns:mc="http://schemas.openxmlformats.org/markup-compatibility/2006" xmlns:mv="urn:schemas-microsoft-com:mac:vml" xmlns:p="http://schemas.openxmlformats.org/presentationml/2006/main" xmlns:a14="http://schemas.microsoft.com/office/drawing/2010/main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2" name="Notched Right Arrow 21"/>
          <p:cNvSpPr/>
          <p:nvPr/>
        </p:nvSpPr>
        <p:spPr bwMode="auto">
          <a:xfrm rot="6691109">
            <a:off x="1593587" y="441182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r="http://schemas.openxmlformats.org/officeDocument/2006/relationships" xmlns:mc="http://schemas.openxmlformats.org/markup-compatibility/2006" xmlns:mv="urn:schemas-microsoft-com:mac:vml" xmlns:p="http://schemas.openxmlformats.org/presentationml/2006/main" xmlns:a14="http://schemas.microsoft.com/office/drawing/2010/main" xmlns:a="http://schemas.openxmlformats.org/drawingml/2006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3" name="Title 2"/>
          <p:cNvSpPr txBox="1">
            <a:spLocks/>
          </p:cNvSpPr>
          <p:nvPr/>
        </p:nvSpPr>
        <p:spPr>
          <a:xfrm>
            <a:off x="1981200" y="-30162"/>
            <a:ext cx="7315200" cy="792162"/>
          </a:xfrm>
          <a:prstGeom prst="rect">
            <a:avLst/>
          </a:prstGeom>
        </p:spPr>
        <p:txBody>
          <a:bodyPr/>
          <a:lstStyle>
            <a:lvl1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+mj-ea"/>
                <a:cs typeface="Times New Roman"/>
                <a:sym typeface="Arial" charset="0"/>
              </a:defRPr>
            </a:lvl1pPr>
            <a:lvl2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968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540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4112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684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latin typeface="Comic Sans MS" pitchFamily="66" charset="0"/>
              </a:rPr>
              <a:t>Study of the constituents of matter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19400" y="533400"/>
            <a:ext cx="6324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A major goal of physics is to </a:t>
            </a:r>
            <a:r>
              <a:rPr 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understand the basic building blocks of all matter</a:t>
            </a: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prstClr val="black"/>
                </a:solidFill>
                <a:latin typeface="Arial" charset="0"/>
                <a:cs typeface="Arial" charset="0"/>
              </a:rPr>
              <a:t>and the pieces that make up those building blocks</a:t>
            </a:r>
          </a:p>
          <a:p>
            <a:pPr marL="1146175" lvl="2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prstClr val="black"/>
                </a:solidFill>
                <a:latin typeface="Arial" charset="0"/>
                <a:cs typeface="Arial" charset="0"/>
              </a:rPr>
              <a:t>and the pieces that make up those pieces…</a:t>
            </a:r>
          </a:p>
          <a:p>
            <a:pPr marL="1603375" lvl="3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Arial" charset="0"/>
                <a:cs typeface="Arial" charset="0"/>
              </a:rPr>
              <a:t>and those pieces… </a:t>
            </a:r>
            <a:r>
              <a:rPr lang="en-US" sz="1050" dirty="0">
                <a:solidFill>
                  <a:prstClr val="black"/>
                </a:solidFill>
                <a:latin typeface="Arial" charset="0"/>
                <a:cs typeface="Arial" charset="0"/>
              </a:rPr>
              <a:t>etc…</a:t>
            </a:r>
            <a:endParaRPr lang="en-US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20" grpId="0" animBg="1"/>
      <p:bldP spid="21" grpId="0" animBg="1"/>
      <p:bldP spid="22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0"/>
            <a:ext cx="86106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FF"/>
                </a:solidFill>
                <a:latin typeface="Comic Sans MS"/>
                <a:cs typeface="Comic Sans MS"/>
              </a:rPr>
              <a:t>How </a:t>
            </a:r>
            <a:r>
              <a:rPr lang="en-US" sz="3200" dirty="0" smtClean="0">
                <a:solidFill>
                  <a:srgbClr val="0000FF"/>
                </a:solidFill>
                <a:latin typeface="Comic Sans MS"/>
                <a:cs typeface="Comic Sans MS"/>
              </a:rPr>
              <a:t>do </a:t>
            </a:r>
            <a:r>
              <a:rPr lang="en-US" sz="3200" dirty="0">
                <a:solidFill>
                  <a:srgbClr val="0000FF"/>
                </a:solidFill>
                <a:latin typeface="Comic Sans MS"/>
                <a:cs typeface="Comic Sans MS"/>
              </a:rPr>
              <a:t>we reach this </a:t>
            </a:r>
            <a:r>
              <a:rPr lang="en-US" sz="3200" dirty="0" smtClean="0">
                <a:solidFill>
                  <a:srgbClr val="0000FF"/>
                </a:solidFill>
                <a:latin typeface="Comic Sans MS"/>
                <a:cs typeface="Comic Sans MS"/>
              </a:rPr>
              <a:t>understanding?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920496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At collision, energy is converted to mass and particles are created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By studying the particles that fly out of these collisions,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we can </a:t>
            </a: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make inferences about the internal structure of the original particles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14" y="2523302"/>
            <a:ext cx="4503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charset="0"/>
                <a:ea typeface="ＭＳ Ｐゴシック" charset="0"/>
                <a:cs typeface="ＭＳ Ｐゴシック" charset="0"/>
              </a:rPr>
              <a:t>In a collider, the speed of particles  is  </a:t>
            </a:r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very </a:t>
            </a:r>
            <a:r>
              <a:rPr lang="en-US" b="1" dirty="0" smtClean="0">
                <a:latin typeface="Times New Roman" charset="0"/>
                <a:ea typeface="ＭＳ Ｐゴシック" charset="0"/>
                <a:cs typeface="ＭＳ Ｐゴシック" charset="0"/>
              </a:rPr>
              <a:t>close </a:t>
            </a:r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to the speed of light in vacuum</a:t>
            </a:r>
            <a:b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(the ultimate speed </a:t>
            </a:r>
            <a:r>
              <a:rPr lang="en-US" b="1" dirty="0" smtClean="0">
                <a:latin typeface="Times New Roman" charset="0"/>
                <a:ea typeface="ＭＳ Ｐゴシック" charset="0"/>
                <a:cs typeface="ＭＳ Ｐゴシック" charset="0"/>
              </a:rPr>
              <a:t>limit)</a:t>
            </a:r>
            <a:endParaRPr lang="en-US" b="1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5255764" y="1619022"/>
            <a:ext cx="3814071" cy="2164080"/>
            <a:chOff x="2514599" y="2095500"/>
            <a:chExt cx="4767591" cy="2705100"/>
          </a:xfrm>
        </p:grpSpPr>
        <p:pic>
          <p:nvPicPr>
            <p:cNvPr id="11" name="Picture 2" descr="http://largehadroncollider.biz/wp-content/uploads/2011/12/2507godParticle1-300x18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8975"/>
            <a:stretch/>
          </p:blipFill>
          <p:spPr bwMode="auto">
            <a:xfrm>
              <a:off x="2514599" y="2095500"/>
              <a:ext cx="4767591" cy="2705100"/>
            </a:xfrm>
            <a:prstGeom prst="rect">
              <a:avLst/>
            </a:prstGeom>
            <a:noFill/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Oval 11"/>
            <p:cNvSpPr/>
            <p:nvPr/>
          </p:nvSpPr>
          <p:spPr bwMode="auto">
            <a:xfrm>
              <a:off x="3657600" y="2286000"/>
              <a:ext cx="2590800" cy="10668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mc:AlternateContent>
        <mc:Choice xmlns:mv="urn:schemas-microsoft-com:mac:vml"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<p:sp>
            <p:nvSpPr>
              <p:cNvPr id="13" name="TextBox 12"/>
              <p:cNvSpPr txBox="1">
                <a:spLocks/>
              </p:cNvSpPr>
              <p:nvPr/>
            </p:nvSpPr>
            <p:spPr>
              <a:xfrm>
                <a:off x="106364" y="3783102"/>
                <a:ext cx="211551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 smtClean="0"/>
                  <a:t>E</a:t>
                </a:r>
                <a14:m>
                  <m:oMath xmlns:m="http://schemas.openxmlformats.org/officeDocument/2006/math">
                    <m:r>
                      <a:rPr lang="en-US" sz="4000" i="1" smtClean="0">
                        <a:latin typeface="Cambria Math"/>
                      </a:rPr>
                      <m:t>=</m:t>
                    </m:r>
                    <m:r>
                      <a:rPr lang="en-US" sz="4000" b="0" i="1" smtClean="0">
                        <a:latin typeface="Cambria Math"/>
                      </a:rPr>
                      <m:t>𝑚</m:t>
                    </m:r>
                    <m:sSup>
                      <m:sSupPr>
                        <m:ctrlPr>
                          <a:rPr lang="en-US" sz="40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latin typeface="Cambria Math"/>
                          </a:rPr>
                          <m:t>𝑐</m:t>
                        </m:r>
                      </m:e>
                      <m:sup>
                        <m:r>
                          <a:rPr lang="en-US" sz="400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4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64" y="3783102"/>
                <a:ext cx="2115515" cy="707886"/>
              </a:xfrm>
              <a:prstGeom prst="rect">
                <a:avLst/>
              </a:prstGeom>
              <a:blipFill rotWithShape="1">
                <a:blip r:embed="rId3"/>
                <a:stretch>
                  <a:fillRect l="-10086" t="-14655" b="-370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2" y="1086657"/>
            <a:ext cx="3559969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6364" y="1619022"/>
            <a:ext cx="49990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Collider machines are able </a:t>
            </a:r>
            <a:r>
              <a:rPr lang="en-US" b="1" dirty="0"/>
              <a:t>to create  collisions between  particle beams.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11432" y="533400"/>
            <a:ext cx="472276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charset="0"/>
                <a:cs typeface="Arial" charset="0"/>
              </a:rPr>
              <a:t>By smashing things together</a:t>
            </a:r>
          </a:p>
          <a:p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773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500" y="52451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7239000" y="1162050"/>
            <a:ext cx="1747048" cy="1809750"/>
            <a:chOff x="6533258" y="495572"/>
            <a:chExt cx="2449415" cy="275562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3748" r="5066"/>
            <a:stretch>
              <a:fillRect/>
            </a:stretch>
          </p:blipFill>
          <p:spPr bwMode="auto">
            <a:xfrm>
              <a:off x="6571358" y="495572"/>
              <a:ext cx="2411315" cy="26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6533258" y="1905000"/>
              <a:ext cx="1104900" cy="1346200"/>
            </a:xfrm>
            <a:custGeom>
              <a:avLst/>
              <a:gdLst>
                <a:gd name="T0" fmla="*/ 0 w 21600"/>
                <a:gd name="T1" fmla="*/ 0 h 21600"/>
                <a:gd name="T2" fmla="*/ 429121 w 21600"/>
                <a:gd name="T3" fmla="*/ 83900669 h 21600"/>
                <a:gd name="T4" fmla="*/ 56518704 w 21600"/>
                <a:gd name="T5" fmla="*/ 79849354 h 21600"/>
                <a:gd name="T6" fmla="*/ 38108257 w 21600"/>
                <a:gd name="T7" fmla="*/ 14465106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64" y="21600"/>
                  </a:lnTo>
                  <a:lnTo>
                    <a:pt x="21600" y="20557"/>
                  </a:lnTo>
                  <a:lnTo>
                    <a:pt x="14564" y="3724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0900" y="18923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/>
          </p:cNvSpPr>
          <p:nvPr/>
        </p:nvSpPr>
        <p:spPr bwMode="auto">
          <a:xfrm>
            <a:off x="2781300" y="2841625"/>
            <a:ext cx="836613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Nucleus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-14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2" name="Rectangle 6"/>
          <p:cNvSpPr>
            <a:spLocks/>
          </p:cNvSpPr>
          <p:nvPr/>
        </p:nvSpPr>
        <p:spPr bwMode="auto">
          <a:xfrm>
            <a:off x="7900988" y="4676775"/>
            <a:ext cx="12954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increase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 beam energy</a:t>
            </a:r>
          </a:p>
        </p:txBody>
      </p:sp>
      <p:sp>
        <p:nvSpPr>
          <p:cNvPr id="13" name="Rectangle 7"/>
          <p:cNvSpPr>
            <a:spLocks/>
          </p:cNvSpPr>
          <p:nvPr/>
        </p:nvSpPr>
        <p:spPr bwMode="auto">
          <a:xfrm>
            <a:off x="368300" y="2070100"/>
            <a:ext cx="74295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ATOM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-10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4" name="Rectangle 8"/>
          <p:cNvSpPr>
            <a:spLocks/>
          </p:cNvSpPr>
          <p:nvPr/>
        </p:nvSpPr>
        <p:spPr bwMode="auto">
          <a:xfrm>
            <a:off x="4795838" y="3505200"/>
            <a:ext cx="74136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-15</a:t>
            </a:r>
            <a:r>
              <a:rPr 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15" name="Rectangle 9"/>
          <p:cNvSpPr>
            <a:spLocks/>
          </p:cNvSpPr>
          <p:nvPr/>
        </p:nvSpPr>
        <p:spPr bwMode="auto">
          <a:xfrm>
            <a:off x="4154488" y="1130300"/>
            <a:ext cx="5699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proton</a:t>
            </a:r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3644900" y="901700"/>
            <a:ext cx="6461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0804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neutron</a:t>
            </a:r>
          </a:p>
        </p:txBody>
      </p:sp>
      <p:sp>
        <p:nvSpPr>
          <p:cNvPr id="17" name="Rectangle 11"/>
          <p:cNvSpPr>
            <a:spLocks/>
          </p:cNvSpPr>
          <p:nvPr/>
        </p:nvSpPr>
        <p:spPr bwMode="auto">
          <a:xfrm>
            <a:off x="457200" y="0"/>
            <a:ext cx="8229600" cy="8255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304800"/>
            <a:ext cx="2009775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665413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0" y="2692400"/>
            <a:ext cx="2525713" cy="1866900"/>
            <a:chOff x="0" y="0"/>
            <a:chExt cx="1591" cy="1176"/>
          </a:xfrm>
        </p:grpSpPr>
        <p:grpSp>
          <p:nvGrpSpPr>
            <p:cNvPr id="24" name="Group 19"/>
            <p:cNvGrpSpPr>
              <a:grpSpLocks/>
            </p:cNvGrpSpPr>
            <p:nvPr/>
          </p:nvGrpSpPr>
          <p:grpSpPr bwMode="auto">
            <a:xfrm>
              <a:off x="0" y="0"/>
              <a:ext cx="1591" cy="1176"/>
              <a:chOff x="0" y="0"/>
              <a:chExt cx="1591" cy="1176"/>
            </a:xfrm>
          </p:grpSpPr>
          <p:sp>
            <p:nvSpPr>
              <p:cNvPr id="26" name="Rectangle 17"/>
              <p:cNvSpPr>
                <a:spLocks/>
              </p:cNvSpPr>
              <p:nvPr/>
            </p:nvSpPr>
            <p:spPr bwMode="auto">
              <a:xfrm>
                <a:off x="360" y="928"/>
                <a:ext cx="37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USA</a:t>
                </a:r>
              </a:p>
            </p:txBody>
          </p:sp>
          <p:pic>
            <p:nvPicPr>
              <p:cNvPr id="27" name="Picture 18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91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Oval 20"/>
            <p:cNvSpPr>
              <a:spLocks/>
            </p:cNvSpPr>
            <p:nvPr/>
          </p:nvSpPr>
          <p:spPr bwMode="auto">
            <a:xfrm flipH="1">
              <a:off x="1496" y="288"/>
              <a:ext cx="64" cy="32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1844675" y="4192588"/>
            <a:ext cx="2501900" cy="1839912"/>
            <a:chOff x="0" y="0"/>
            <a:chExt cx="1576" cy="1158"/>
          </a:xfrm>
        </p:grpSpPr>
        <p:grpSp>
          <p:nvGrpSpPr>
            <p:cNvPr id="29" name="Group 24"/>
            <p:cNvGrpSpPr>
              <a:grpSpLocks/>
            </p:cNvGrpSpPr>
            <p:nvPr/>
          </p:nvGrpSpPr>
          <p:grpSpPr bwMode="auto">
            <a:xfrm>
              <a:off x="0" y="0"/>
              <a:ext cx="1576" cy="1158"/>
              <a:chOff x="0" y="0"/>
              <a:chExt cx="1576" cy="1158"/>
            </a:xfrm>
          </p:grpSpPr>
          <p:pic>
            <p:nvPicPr>
              <p:cNvPr id="31" name="Picture 2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76" cy="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23"/>
              <p:cNvSpPr>
                <a:spLocks/>
              </p:cNvSpPr>
              <p:nvPr/>
            </p:nvSpPr>
            <p:spPr bwMode="auto">
              <a:xfrm>
                <a:off x="285" y="910"/>
                <a:ext cx="879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State of NY</a:t>
                </a:r>
              </a:p>
            </p:txBody>
          </p:sp>
        </p:grpSp>
        <p:sp>
          <p:nvSpPr>
            <p:cNvPr id="30" name="Oval 25"/>
            <p:cNvSpPr>
              <a:spLocks/>
            </p:cNvSpPr>
            <p:nvPr/>
          </p:nvSpPr>
          <p:spPr bwMode="auto">
            <a:xfrm>
              <a:off x="781" y="726"/>
              <a:ext cx="80" cy="5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4359275" y="4837113"/>
            <a:ext cx="2463800" cy="1817687"/>
            <a:chOff x="0" y="0"/>
            <a:chExt cx="1552" cy="1144"/>
          </a:xfrm>
        </p:grpSpPr>
        <p:grpSp>
          <p:nvGrpSpPr>
            <p:cNvPr id="34" name="Group 29"/>
            <p:cNvGrpSpPr>
              <a:grpSpLocks/>
            </p:cNvGrpSpPr>
            <p:nvPr/>
          </p:nvGrpSpPr>
          <p:grpSpPr bwMode="auto">
            <a:xfrm>
              <a:off x="0" y="0"/>
              <a:ext cx="1552" cy="1144"/>
              <a:chOff x="0" y="0"/>
              <a:chExt cx="1552" cy="1144"/>
            </a:xfrm>
          </p:grpSpPr>
          <p:pic>
            <p:nvPicPr>
              <p:cNvPr id="36" name="Picture 2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52" cy="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7" name="Rectangle 28"/>
              <p:cNvSpPr>
                <a:spLocks/>
              </p:cNvSpPr>
              <p:nvPr/>
            </p:nvSpPr>
            <p:spPr bwMode="auto">
              <a:xfrm>
                <a:off x="397" y="896"/>
                <a:ext cx="75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Manhattan</a:t>
                </a:r>
              </a:p>
            </p:txBody>
          </p:sp>
        </p:grpSp>
        <p:sp>
          <p:nvSpPr>
            <p:cNvPr id="35" name="Oval 30"/>
            <p:cNvSpPr>
              <a:spLocks/>
            </p:cNvSpPr>
            <p:nvPr/>
          </p:nvSpPr>
          <p:spPr bwMode="auto">
            <a:xfrm flipH="1">
              <a:off x="429" y="648"/>
              <a:ext cx="96" cy="48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pic>
        <p:nvPicPr>
          <p:cNvPr id="38" name="Picture 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7300" y="1028700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pPr indent="0" eaLnBrk="1" hangingPunct="1">
              <a:defRPr/>
            </a:pPr>
            <a:r>
              <a:rPr lang="en-US" sz="3600" b="1" dirty="0" smtClean="0">
                <a:solidFill>
                  <a:srgbClr val="0000FF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Goal: Looking deeper and deeper inside!</a:t>
            </a:r>
            <a:endParaRPr lang="en-US" sz="3600" b="1" dirty="0">
              <a:solidFill>
                <a:srgbClr val="0000FF"/>
              </a:solidFill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rot="10800000">
            <a:off x="165100" y="1793875"/>
            <a:ext cx="8805863" cy="29813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2" name="Rectangle 16"/>
          <p:cNvSpPr>
            <a:spLocks/>
          </p:cNvSpPr>
          <p:nvPr/>
        </p:nvSpPr>
        <p:spPr bwMode="auto">
          <a:xfrm>
            <a:off x="6567488" y="4111625"/>
            <a:ext cx="1917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Quarks and Gluons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-17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21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43933" y="5874603"/>
            <a:ext cx="4351867" cy="830997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Gluon density dominates at low </a:t>
            </a:r>
            <a:r>
              <a:rPr lang="en-US" sz="2400" b="1" dirty="0" err="1" smtClean="0">
                <a:solidFill>
                  <a:srgbClr val="FF0000"/>
                </a:solidFill>
              </a:rPr>
              <a:t>x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2933" y="1301221"/>
            <a:ext cx="4201067" cy="441377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2720623"/>
            <a:ext cx="4430036" cy="2994377"/>
          </a:xfrm>
          <a:prstGeom prst="rect">
            <a:avLst/>
          </a:prstGeom>
        </p:spPr>
      </p:pic>
      <p:sp>
        <p:nvSpPr>
          <p:cNvPr id="22" name="Right Arrow 21"/>
          <p:cNvSpPr/>
          <p:nvPr/>
        </p:nvSpPr>
        <p:spPr bwMode="auto">
          <a:xfrm>
            <a:off x="4495801" y="3276599"/>
            <a:ext cx="1404938" cy="81967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" y="774700"/>
            <a:ext cx="1358900" cy="13589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1600" y="59174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Binding-energy: ~10</a:t>
            </a:r>
            <a:r>
              <a:rPr lang="en-US" baseline="30000" dirty="0" smtClean="0"/>
              <a:t>9</a:t>
            </a:r>
            <a:r>
              <a:rPr lang="en-US" dirty="0" smtClean="0"/>
              <a:t> </a:t>
            </a:r>
            <a:r>
              <a:rPr lang="en-US" dirty="0" err="1" smtClean="0"/>
              <a:t>eV</a:t>
            </a:r>
            <a:endParaRPr lang="en-US" dirty="0" smtClean="0"/>
          </a:p>
          <a:p>
            <a:r>
              <a:rPr lang="en-US" u="sng" dirty="0" smtClean="0">
                <a:solidFill>
                  <a:srgbClr val="0000FF"/>
                </a:solidFill>
              </a:rPr>
              <a:t>Quark-Masses: </a:t>
            </a:r>
            <a:r>
              <a:rPr lang="en-US" dirty="0" smtClean="0"/>
              <a:t>10</a:t>
            </a:r>
            <a:r>
              <a:rPr lang="en-US" baseline="30000" dirty="0" smtClean="0"/>
              <a:t>6</a:t>
            </a:r>
            <a:r>
              <a:rPr lang="en-US" dirty="0" smtClean="0"/>
              <a:t>-10</a:t>
            </a:r>
            <a:r>
              <a:rPr lang="en-US" baseline="30000" dirty="0" smtClean="0"/>
              <a:t>7</a:t>
            </a:r>
            <a:r>
              <a:rPr lang="en-US" dirty="0" smtClean="0"/>
              <a:t> </a:t>
            </a:r>
            <a:r>
              <a:rPr lang="en-US" dirty="0" err="1" smtClean="0"/>
              <a:t>eV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800600" y="5628382"/>
            <a:ext cx="419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176F63"/>
                </a:solidFill>
              </a:rPr>
              <a:t>The </a:t>
            </a:r>
            <a:r>
              <a:rPr lang="en-US" sz="1600" dirty="0" err="1" smtClean="0">
                <a:solidFill>
                  <a:srgbClr val="176F63"/>
                </a:solidFill>
              </a:rPr>
              <a:t>x</a:t>
            </a:r>
            <a:r>
              <a:rPr lang="en-US" sz="1600" dirty="0" smtClean="0">
                <a:solidFill>
                  <a:srgbClr val="176F63"/>
                </a:solidFill>
              </a:rPr>
              <a:t> variable: </a:t>
            </a:r>
            <a:r>
              <a:rPr lang="en-US" sz="1600" dirty="0" smtClean="0"/>
              <a:t>known as “</a:t>
            </a:r>
            <a:r>
              <a:rPr lang="en-US" sz="1600" dirty="0" err="1" smtClean="0"/>
              <a:t>x</a:t>
            </a:r>
            <a:r>
              <a:rPr lang="en-US" sz="1600" dirty="0" smtClean="0"/>
              <a:t> of </a:t>
            </a:r>
            <a:r>
              <a:rPr lang="en-US" sz="1600" dirty="0" err="1" smtClean="0"/>
              <a:t>Bjorken</a:t>
            </a:r>
            <a:r>
              <a:rPr lang="en-US" sz="1600" dirty="0" smtClean="0"/>
              <a:t>” it is the fraction of the total momentum of the nucleon carried by the </a:t>
            </a:r>
            <a:r>
              <a:rPr lang="en-US" sz="1600" dirty="0" err="1" smtClean="0"/>
              <a:t>parton</a:t>
            </a:r>
            <a:r>
              <a:rPr lang="en-US" sz="1600" dirty="0" smtClean="0"/>
              <a:t> participating in the interaction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8DF446-64CE-284E-AA26-EC7925AE6F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46735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Why investigate gluons?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38100" y="2286000"/>
            <a:ext cx="4716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LHC investigates the origin of only ~10% of it !</a:t>
            </a:r>
            <a:endParaRPr lang="en-US" sz="1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371600" y="123807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Mass of the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“visible matter” is completely dominated by gluons</a:t>
            </a:r>
          </a:p>
          <a:p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648200" y="37207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Result from the HERA Collider: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Density of </a:t>
            </a:r>
            <a:r>
              <a:rPr lang="en-US" b="1" dirty="0" err="1" smtClean="0">
                <a:solidFill>
                  <a:srgbClr val="0000FF"/>
                </a:solidFill>
              </a:rPr>
              <a:t>partons</a:t>
            </a:r>
            <a:r>
              <a:rPr lang="en-US" b="1" dirty="0" smtClean="0">
                <a:solidFill>
                  <a:srgbClr val="0000FF"/>
                </a:solidFill>
              </a:rPr>
              <a:t> (quark or gluon) inside the proton 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23" name="Picture 22" descr="Penguin_-_2009_-_Marina_Lewycka_-_We_Are_All_Made_of_Glue_-_front_cove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4570753" y="0"/>
            <a:ext cx="4573247" cy="6818670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6377107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12" grpId="0"/>
      <p:bldP spid="17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rds.yahoo.com/_ylt=A0WTefNgn3RK7IsAIeGjzbkF/SIG=126ai9lb5/EXP=1249243360/**http%3A/www.radiationservices.net/Images/pixels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657600"/>
            <a:ext cx="3371850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457200" y="7620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The </a:t>
            </a:r>
            <a:r>
              <a:rPr lang="en-US" sz="3200" b="1" dirty="0" err="1" smtClean="0">
                <a:solidFill>
                  <a:srgbClr val="0000FF"/>
                </a:solidFill>
                <a:latin typeface="Comic Sans MS" pitchFamily="66" charset="0"/>
              </a:rPr>
              <a:t>eRHIC</a:t>
            </a: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 idea:</a:t>
            </a:r>
            <a:endParaRPr 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6" name="Right Arrow 5"/>
          <p:cNvSpPr/>
          <p:nvPr/>
        </p:nvSpPr>
        <p:spPr>
          <a:xfrm rot="10800000">
            <a:off x="4572000" y="5105399"/>
            <a:ext cx="3386840" cy="404140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" y="4800600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C00000"/>
                </a:solidFill>
                <a:latin typeface="Arial" charset="0"/>
                <a:cs typeface="Arial" charset="0"/>
              </a:rPr>
              <a:t>E</a:t>
            </a:r>
            <a:r>
              <a:rPr lang="en-US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lectron</a:t>
            </a:r>
            <a:endParaRPr lang="en-US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00800" y="4800600"/>
            <a:ext cx="175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Proton/Nuclei</a:t>
            </a:r>
            <a:endParaRPr lang="en-US" b="1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80325" y="1985248"/>
            <a:ext cx="34772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Electron beams  will be our microscope light, used to investigate the structure of nucleons/nuclei  </a:t>
            </a:r>
            <a:endParaRPr lang="en-US" sz="20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8019508" y="5257800"/>
            <a:ext cx="1048292" cy="951399"/>
            <a:chOff x="3264" y="2064"/>
            <a:chExt cx="624" cy="576"/>
          </a:xfrm>
        </p:grpSpPr>
        <p:sp>
          <p:nvSpPr>
            <p:cNvPr id="13" name="Oval 9"/>
            <p:cNvSpPr>
              <a:spLocks noChangeAspect="1" noChangeArrowheads="1"/>
            </p:cNvSpPr>
            <p:nvPr/>
          </p:nvSpPr>
          <p:spPr bwMode="auto">
            <a:xfrm>
              <a:off x="3360" y="2064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4" name="Oval 10"/>
            <p:cNvSpPr>
              <a:spLocks noChangeAspect="1" noChangeArrowheads="1"/>
            </p:cNvSpPr>
            <p:nvPr/>
          </p:nvSpPr>
          <p:spPr bwMode="auto">
            <a:xfrm>
              <a:off x="3648" y="240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5" name="Oval 11"/>
            <p:cNvSpPr>
              <a:spLocks noChangeAspect="1" noChangeArrowheads="1"/>
            </p:cNvSpPr>
            <p:nvPr/>
          </p:nvSpPr>
          <p:spPr bwMode="auto">
            <a:xfrm>
              <a:off x="3648" y="2112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6" name="Oval 12"/>
            <p:cNvSpPr>
              <a:spLocks noChangeAspect="1" noChangeArrowheads="1"/>
            </p:cNvSpPr>
            <p:nvPr/>
          </p:nvSpPr>
          <p:spPr bwMode="auto">
            <a:xfrm>
              <a:off x="3504" y="2400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7" name="Oval 13"/>
            <p:cNvSpPr>
              <a:spLocks noChangeAspect="1" noChangeArrowheads="1"/>
            </p:cNvSpPr>
            <p:nvPr/>
          </p:nvSpPr>
          <p:spPr bwMode="auto">
            <a:xfrm>
              <a:off x="3360" y="240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8" name="Oval 14"/>
            <p:cNvSpPr>
              <a:spLocks noChangeAspect="1" noChangeArrowheads="1"/>
            </p:cNvSpPr>
            <p:nvPr/>
          </p:nvSpPr>
          <p:spPr bwMode="auto">
            <a:xfrm>
              <a:off x="3264" y="2304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19" name="Oval 15"/>
            <p:cNvSpPr>
              <a:spLocks noChangeAspect="1" noChangeArrowheads="1"/>
            </p:cNvSpPr>
            <p:nvPr/>
          </p:nvSpPr>
          <p:spPr bwMode="auto">
            <a:xfrm>
              <a:off x="3264" y="216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0" name="Oval 16"/>
            <p:cNvSpPr>
              <a:spLocks noChangeAspect="1" noChangeArrowheads="1"/>
            </p:cNvSpPr>
            <p:nvPr/>
          </p:nvSpPr>
          <p:spPr bwMode="auto">
            <a:xfrm>
              <a:off x="3552" y="2064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1" name="Oval 17"/>
            <p:cNvSpPr>
              <a:spLocks noChangeAspect="1" noChangeArrowheads="1"/>
            </p:cNvSpPr>
            <p:nvPr/>
          </p:nvSpPr>
          <p:spPr bwMode="auto">
            <a:xfrm>
              <a:off x="3648" y="225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2" name="Oval 18"/>
            <p:cNvSpPr>
              <a:spLocks noChangeAspect="1" noChangeArrowheads="1"/>
            </p:cNvSpPr>
            <p:nvPr/>
          </p:nvSpPr>
          <p:spPr bwMode="auto">
            <a:xfrm>
              <a:off x="3456" y="2208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</p:grpSp>
      <p:sp>
        <p:nvSpPr>
          <p:cNvPr id="23" name="Oval 7"/>
          <p:cNvSpPr>
            <a:spLocks noChangeAspect="1" noChangeArrowheads="1"/>
          </p:cNvSpPr>
          <p:nvPr/>
        </p:nvSpPr>
        <p:spPr bwMode="auto">
          <a:xfrm>
            <a:off x="8382000" y="4556584"/>
            <a:ext cx="403189" cy="396416"/>
          </a:xfrm>
          <a:prstGeom prst="ellipse">
            <a:avLst/>
          </a:prstGeom>
          <a:solidFill>
            <a:srgbClr val="2C07B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900" dirty="0" err="1">
                <a:solidFill>
                  <a:schemeClr val="bg1"/>
                </a:solidFill>
                <a:latin typeface="Comic Sans MS"/>
                <a:cs typeface="Comic Sans MS"/>
              </a:rPr>
              <a:t>p</a:t>
            </a:r>
            <a:endParaRPr lang="en-US" sz="19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8449" y="5099233"/>
            <a:ext cx="4284951" cy="317133"/>
            <a:chOff x="58449" y="5099233"/>
            <a:chExt cx="4284951" cy="317133"/>
          </a:xfrm>
        </p:grpSpPr>
        <p:sp>
          <p:nvSpPr>
            <p:cNvPr id="7" name="Right Arrow 6"/>
            <p:cNvSpPr/>
            <p:nvPr/>
          </p:nvSpPr>
          <p:spPr>
            <a:xfrm>
              <a:off x="762000" y="5181600"/>
              <a:ext cx="3581400" cy="192087"/>
            </a:xfrm>
            <a:prstGeom prst="right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4"/>
            <p:cNvSpPr>
              <a:spLocks noChangeAspect="1" noChangeArrowheads="1"/>
            </p:cNvSpPr>
            <p:nvPr/>
          </p:nvSpPr>
          <p:spPr bwMode="auto">
            <a:xfrm>
              <a:off x="58449" y="5099233"/>
              <a:ext cx="322551" cy="317133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smtClean="0">
                  <a:latin typeface="Comic Sans MS"/>
                  <a:cs typeface="Comic Sans MS"/>
                </a:rPr>
                <a:t>e</a:t>
              </a:r>
              <a:endParaRPr lang="en-US" sz="1900" baseline="30000" dirty="0">
                <a:latin typeface="Comic Sans MS"/>
                <a:cs typeface="Comic Sans MS"/>
              </a:endParaRPr>
            </a:p>
          </p:txBody>
        </p:sp>
      </p:grpSp>
      <p:pic>
        <p:nvPicPr>
          <p:cNvPr id="3074" name="Picture 2" descr="https://encrypted-tbn3.google.com/images?q=tbn:ANd9GcSHtZ4zyToXyUsCmoWPvFgrqE0Mtp7F7NMqvAaLcFDkxo5kMy9i-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6596" y="1348948"/>
            <a:ext cx="3151204" cy="2934812"/>
          </a:xfrm>
          <a:prstGeom prst="rect">
            <a:avLst/>
          </a:prstGeom>
          <a:noFill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838200"/>
            <a:ext cx="8906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  <a:latin typeface="Comic Sans MS" pitchFamily="66" charset="0"/>
              </a:rPr>
              <a:t>A microscope for Nucleons and Nuclei to investigate their inner structure</a:t>
            </a:r>
            <a:endParaRPr lang="en-US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cxnSp>
        <p:nvCxnSpPr>
          <p:cNvPr id="25" name="Straight Arrow Connector 24"/>
          <p:cNvCxnSpPr>
            <a:stCxn id="11" idx="3"/>
          </p:cNvCxnSpPr>
          <p:nvPr/>
        </p:nvCxnSpPr>
        <p:spPr>
          <a:xfrm>
            <a:off x="3657600" y="2646968"/>
            <a:ext cx="3276600" cy="85823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1" idx="2"/>
          </p:cNvCxnSpPr>
          <p:nvPr/>
        </p:nvCxnSpPr>
        <p:spPr>
          <a:xfrm flipH="1">
            <a:off x="1371599" y="3308687"/>
            <a:ext cx="914400" cy="144610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6934200" y="3308687"/>
            <a:ext cx="1085308" cy="723052"/>
          </a:xfrm>
          <a:prstGeom prst="ellipse">
            <a:avLst/>
          </a:prstGeom>
          <a:solidFill>
            <a:srgbClr val="FFFF00">
              <a:alpha val="20000"/>
            </a:srgbClr>
          </a:solidFill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6781800" y="5633872"/>
            <a:ext cx="12280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(Existing)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34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9312" y="5540403"/>
            <a:ext cx="1114502" cy="54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31"/>
          <p:cNvSpPr/>
          <p:nvPr/>
        </p:nvSpPr>
        <p:spPr>
          <a:xfrm>
            <a:off x="780459" y="5475058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latin typeface="Comic Sans MS"/>
                <a:cs typeface="Comic Sans MS"/>
              </a:rPr>
              <a:t>(to be build)</a:t>
            </a:r>
          </a:p>
        </p:txBody>
      </p:sp>
      <p:sp>
        <p:nvSpPr>
          <p:cNvPr id="35" name="Slide Number Placeholder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6" name="Date Placeholder 3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37" name="Footer Placeholder 3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535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1" grpId="0"/>
      <p:bldP spid="23" grpId="0" animBg="1"/>
      <p:bldP spid="33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Arial" pitchFamily="34" charset="0"/>
              </a:defRPr>
            </a:lvl9pPr>
          </a:lstStyle>
          <a:p>
            <a:pPr eaLnBrk="1" hangingPunct="1"/>
            <a:fld id="{E229F0A9-9BB9-4F1D-856D-1C08B7DD86C3}" type="slidenum">
              <a:rPr lang="en-US">
                <a:latin typeface="Comic Sans MS Bold" charset="0"/>
                <a:ea typeface="MS PGothic" pitchFamily="34" charset="-128"/>
                <a:sym typeface="Comic Sans MS Bold" charset="0"/>
              </a:rPr>
              <a:pPr eaLnBrk="1" hangingPunct="1"/>
              <a:t>8</a:t>
            </a:fld>
            <a:endParaRPr lang="en-US">
              <a:latin typeface="Comic Sans MS Bold" charset="0"/>
              <a:ea typeface="MS PGothic" pitchFamily="34" charset="-128"/>
              <a:sym typeface="Comic Sans MS Bold" charset="0"/>
            </a:endParaRPr>
          </a:p>
        </p:txBody>
      </p:sp>
      <p:pic>
        <p:nvPicPr>
          <p:cNvPr id="2050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" y="852488"/>
            <a:ext cx="9144000" cy="600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Oval 2"/>
          <p:cNvSpPr>
            <a:spLocks/>
          </p:cNvSpPr>
          <p:nvPr/>
        </p:nvSpPr>
        <p:spPr bwMode="auto">
          <a:xfrm>
            <a:off x="914400" y="1182688"/>
            <a:ext cx="7924800" cy="16764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2" name="Oval 3"/>
          <p:cNvSpPr>
            <a:spLocks/>
          </p:cNvSpPr>
          <p:nvPr/>
        </p:nvSpPr>
        <p:spPr bwMode="auto">
          <a:xfrm>
            <a:off x="914400" y="1214438"/>
            <a:ext cx="7924800" cy="1676400"/>
          </a:xfrm>
          <a:prstGeom prst="ellips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3" name="Line 4"/>
          <p:cNvSpPr>
            <a:spLocks noChangeShapeType="1"/>
          </p:cNvSpPr>
          <p:nvPr/>
        </p:nvSpPr>
        <p:spPr bwMode="auto">
          <a:xfrm flipH="1">
            <a:off x="3200400" y="3087688"/>
            <a:ext cx="304800" cy="4572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4" name="Line 5"/>
          <p:cNvSpPr>
            <a:spLocks noChangeShapeType="1"/>
          </p:cNvSpPr>
          <p:nvPr/>
        </p:nvSpPr>
        <p:spPr bwMode="auto">
          <a:xfrm>
            <a:off x="3200400" y="3544888"/>
            <a:ext cx="76200" cy="533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5" name="Freeform 6"/>
          <p:cNvSpPr>
            <a:spLocks/>
          </p:cNvSpPr>
          <p:nvPr/>
        </p:nvSpPr>
        <p:spPr bwMode="auto">
          <a:xfrm>
            <a:off x="3200400" y="2781300"/>
            <a:ext cx="304800" cy="3048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259249 h 21600"/>
              <a:gd name="T4" fmla="*/ 300045 w 21600"/>
              <a:gd name="T5" fmla="*/ 304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1929" y="1"/>
                  <a:pt x="21600" y="8225"/>
                  <a:pt x="21600" y="18372"/>
                </a:cubicBezTo>
                <a:cubicBezTo>
                  <a:pt x="21600" y="19454"/>
                  <a:pt x="21487" y="20534"/>
                  <a:pt x="21263" y="21600"/>
                </a:cubicBezTo>
              </a:path>
            </a:pathLst>
          </a:custGeom>
          <a:noFill/>
          <a:ln w="25400" cap="flat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6" name="Freeform 7"/>
          <p:cNvSpPr>
            <a:spLocks/>
          </p:cNvSpPr>
          <p:nvPr/>
        </p:nvSpPr>
        <p:spPr bwMode="auto">
          <a:xfrm>
            <a:off x="3505200" y="2870200"/>
            <a:ext cx="539750" cy="228600"/>
          </a:xfrm>
          <a:custGeom>
            <a:avLst/>
            <a:gdLst>
              <a:gd name="T0" fmla="*/ 0 w 21600"/>
              <a:gd name="T1" fmla="*/ 228600 h 21600"/>
              <a:gd name="T2" fmla="*/ 179917 w 21600"/>
              <a:gd name="T3" fmla="*/ 76200 h 21600"/>
              <a:gd name="T4" fmla="*/ 539750 w 21600"/>
              <a:gd name="T5" fmla="*/ 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cubicBezTo>
                  <a:pt x="1800" y="16200"/>
                  <a:pt x="3600" y="10800"/>
                  <a:pt x="7200" y="7200"/>
                </a:cubicBezTo>
                <a:cubicBezTo>
                  <a:pt x="10800" y="3600"/>
                  <a:pt x="19200" y="1200"/>
                  <a:pt x="21600" y="0"/>
                </a:cubicBezTo>
              </a:path>
            </a:pathLst>
          </a:custGeom>
          <a:noFill/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 flipH="1">
            <a:off x="1306513" y="3846513"/>
            <a:ext cx="169862" cy="207962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8" name="Line 9"/>
          <p:cNvSpPr>
            <a:spLocks noChangeShapeType="1"/>
          </p:cNvSpPr>
          <p:nvPr/>
        </p:nvSpPr>
        <p:spPr bwMode="auto">
          <a:xfrm>
            <a:off x="277813" y="3529013"/>
            <a:ext cx="733425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59" name="Line 10"/>
          <p:cNvSpPr>
            <a:spLocks noChangeShapeType="1"/>
          </p:cNvSpPr>
          <p:nvPr/>
        </p:nvSpPr>
        <p:spPr bwMode="auto">
          <a:xfrm rot="10800000" flipH="1">
            <a:off x="1006475" y="3779838"/>
            <a:ext cx="44450" cy="714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0" name="Line 11"/>
          <p:cNvSpPr>
            <a:spLocks noChangeShapeType="1"/>
          </p:cNvSpPr>
          <p:nvPr/>
        </p:nvSpPr>
        <p:spPr bwMode="auto">
          <a:xfrm rot="10800000" flipH="1">
            <a:off x="134938" y="3508375"/>
            <a:ext cx="177800" cy="904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1" name="Line 12"/>
          <p:cNvSpPr>
            <a:spLocks noChangeShapeType="1"/>
          </p:cNvSpPr>
          <p:nvPr/>
        </p:nvSpPr>
        <p:spPr bwMode="auto">
          <a:xfrm rot="10800000" flipH="1">
            <a:off x="30163" y="3455988"/>
            <a:ext cx="177800" cy="904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2" name="Line 13"/>
          <p:cNvSpPr>
            <a:spLocks noChangeShapeType="1"/>
          </p:cNvSpPr>
          <p:nvPr/>
        </p:nvSpPr>
        <p:spPr bwMode="auto">
          <a:xfrm>
            <a:off x="36513" y="3536950"/>
            <a:ext cx="106362" cy="555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3" name="Line 14"/>
          <p:cNvSpPr>
            <a:spLocks noChangeShapeType="1"/>
          </p:cNvSpPr>
          <p:nvPr/>
        </p:nvSpPr>
        <p:spPr bwMode="auto">
          <a:xfrm>
            <a:off x="195263" y="3449638"/>
            <a:ext cx="117475" cy="650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4" name="Line 15"/>
          <p:cNvSpPr>
            <a:spLocks noChangeShapeType="1"/>
          </p:cNvSpPr>
          <p:nvPr/>
        </p:nvSpPr>
        <p:spPr bwMode="auto">
          <a:xfrm flipH="1">
            <a:off x="1041400" y="3824288"/>
            <a:ext cx="7938" cy="346075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5" name="Line 16"/>
          <p:cNvSpPr>
            <a:spLocks noChangeShapeType="1"/>
          </p:cNvSpPr>
          <p:nvPr/>
        </p:nvSpPr>
        <p:spPr bwMode="auto">
          <a:xfrm>
            <a:off x="1041400" y="4168775"/>
            <a:ext cx="101600" cy="138113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6" name="Line 17"/>
          <p:cNvSpPr>
            <a:spLocks noChangeShapeType="1"/>
          </p:cNvSpPr>
          <p:nvPr/>
        </p:nvSpPr>
        <p:spPr bwMode="auto">
          <a:xfrm>
            <a:off x="1143000" y="4306888"/>
            <a:ext cx="1066800" cy="7620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7" name="Line 18"/>
          <p:cNvSpPr>
            <a:spLocks noChangeShapeType="1"/>
          </p:cNvSpPr>
          <p:nvPr/>
        </p:nvSpPr>
        <p:spPr bwMode="auto">
          <a:xfrm>
            <a:off x="2209800" y="5068888"/>
            <a:ext cx="304800" cy="1524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8" name="Line 19"/>
          <p:cNvSpPr>
            <a:spLocks noChangeShapeType="1"/>
          </p:cNvSpPr>
          <p:nvPr/>
        </p:nvSpPr>
        <p:spPr bwMode="auto">
          <a:xfrm>
            <a:off x="2514600" y="5221288"/>
            <a:ext cx="3200400" cy="15240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69" name="Line 20"/>
          <p:cNvSpPr>
            <a:spLocks noChangeShapeType="1"/>
          </p:cNvSpPr>
          <p:nvPr/>
        </p:nvSpPr>
        <p:spPr bwMode="auto">
          <a:xfrm flipH="1">
            <a:off x="5638800" y="5373688"/>
            <a:ext cx="76200" cy="109537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0" name="Rectangle 21"/>
          <p:cNvSpPr>
            <a:spLocks/>
          </p:cNvSpPr>
          <p:nvPr/>
        </p:nvSpPr>
        <p:spPr bwMode="auto">
          <a:xfrm rot="180000">
            <a:off x="4570413" y="5372100"/>
            <a:ext cx="304800" cy="762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1" name="Rectangle 22"/>
          <p:cNvSpPr>
            <a:spLocks/>
          </p:cNvSpPr>
          <p:nvPr/>
        </p:nvSpPr>
        <p:spPr bwMode="auto">
          <a:xfrm rot="180000">
            <a:off x="5103813" y="5408613"/>
            <a:ext cx="304800" cy="762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2" name="Line 23"/>
          <p:cNvSpPr>
            <a:spLocks noChangeShapeType="1"/>
          </p:cNvSpPr>
          <p:nvPr/>
        </p:nvSpPr>
        <p:spPr bwMode="auto">
          <a:xfrm rot="10800000">
            <a:off x="5410200" y="5457825"/>
            <a:ext cx="254000" cy="17463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3" name="Line 24"/>
          <p:cNvSpPr>
            <a:spLocks noChangeShapeType="1"/>
          </p:cNvSpPr>
          <p:nvPr/>
        </p:nvSpPr>
        <p:spPr bwMode="auto">
          <a:xfrm rot="10800000">
            <a:off x="4876800" y="5414963"/>
            <a:ext cx="150813" cy="9525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4" name="Line 25"/>
          <p:cNvSpPr>
            <a:spLocks noChangeShapeType="1"/>
          </p:cNvSpPr>
          <p:nvPr/>
        </p:nvSpPr>
        <p:spPr bwMode="auto">
          <a:xfrm flipH="1">
            <a:off x="5027613" y="5372100"/>
            <a:ext cx="80962" cy="71438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5" name="Line 26"/>
          <p:cNvSpPr>
            <a:spLocks noChangeShapeType="1"/>
          </p:cNvSpPr>
          <p:nvPr/>
        </p:nvSpPr>
        <p:spPr bwMode="auto">
          <a:xfrm rot="10800000">
            <a:off x="5105400" y="5372100"/>
            <a:ext cx="379413" cy="23813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6" name="Line 27"/>
          <p:cNvSpPr>
            <a:spLocks noChangeShapeType="1"/>
          </p:cNvSpPr>
          <p:nvPr/>
        </p:nvSpPr>
        <p:spPr bwMode="auto">
          <a:xfrm rot="10800000">
            <a:off x="5481638" y="5380038"/>
            <a:ext cx="71437" cy="80962"/>
          </a:xfrm>
          <a:prstGeom prst="line">
            <a:avLst/>
          </a:prstGeom>
          <a:noFill/>
          <a:ln w="25400">
            <a:solidFill>
              <a:srgbClr val="FFCC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7" name="Line 28"/>
          <p:cNvSpPr>
            <a:spLocks noChangeShapeType="1"/>
          </p:cNvSpPr>
          <p:nvPr/>
        </p:nvSpPr>
        <p:spPr bwMode="auto">
          <a:xfrm rot="10800000">
            <a:off x="2808288" y="3713163"/>
            <a:ext cx="400050" cy="193675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8" name="Line 29"/>
          <p:cNvSpPr>
            <a:spLocks noChangeShapeType="1"/>
          </p:cNvSpPr>
          <p:nvPr/>
        </p:nvSpPr>
        <p:spPr bwMode="auto">
          <a:xfrm flipH="1">
            <a:off x="2514600" y="3719513"/>
            <a:ext cx="304800" cy="1587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79" name="Line 30"/>
          <p:cNvSpPr>
            <a:spLocks noChangeShapeType="1"/>
          </p:cNvSpPr>
          <p:nvPr/>
        </p:nvSpPr>
        <p:spPr bwMode="auto">
          <a:xfrm rot="10800000">
            <a:off x="2362200" y="3646488"/>
            <a:ext cx="152400" cy="7620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0" name="Oval 31"/>
          <p:cNvSpPr>
            <a:spLocks/>
          </p:cNvSpPr>
          <p:nvPr/>
        </p:nvSpPr>
        <p:spPr bwMode="auto">
          <a:xfrm>
            <a:off x="2286000" y="3573463"/>
            <a:ext cx="152400" cy="76200"/>
          </a:xfrm>
          <a:prstGeom prst="ellips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1" name="Line 32"/>
          <p:cNvSpPr>
            <a:spLocks noChangeShapeType="1"/>
          </p:cNvSpPr>
          <p:nvPr/>
        </p:nvSpPr>
        <p:spPr bwMode="auto">
          <a:xfrm flipH="1">
            <a:off x="3200400" y="4154488"/>
            <a:ext cx="228600" cy="123825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2" name="Line 33"/>
          <p:cNvSpPr>
            <a:spLocks noChangeShapeType="1"/>
          </p:cNvSpPr>
          <p:nvPr/>
        </p:nvSpPr>
        <p:spPr bwMode="auto">
          <a:xfrm flipH="1">
            <a:off x="3276600" y="3849688"/>
            <a:ext cx="304800" cy="3810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3" name="Line 34"/>
          <p:cNvSpPr>
            <a:spLocks noChangeShapeType="1"/>
          </p:cNvSpPr>
          <p:nvPr/>
        </p:nvSpPr>
        <p:spPr bwMode="auto">
          <a:xfrm flipH="1">
            <a:off x="3429000" y="4002088"/>
            <a:ext cx="152400" cy="152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4" name="Line 35"/>
          <p:cNvSpPr>
            <a:spLocks noChangeShapeType="1"/>
          </p:cNvSpPr>
          <p:nvPr/>
        </p:nvSpPr>
        <p:spPr bwMode="auto">
          <a:xfrm flipH="1">
            <a:off x="3429000" y="4002088"/>
            <a:ext cx="381000" cy="152400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5" name="Line 36"/>
          <p:cNvSpPr>
            <a:spLocks noChangeShapeType="1"/>
          </p:cNvSpPr>
          <p:nvPr/>
        </p:nvSpPr>
        <p:spPr bwMode="auto">
          <a:xfrm flipH="1">
            <a:off x="3744913" y="3906838"/>
            <a:ext cx="128587" cy="112712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6" name="Line 37"/>
          <p:cNvSpPr>
            <a:spLocks noChangeShapeType="1"/>
          </p:cNvSpPr>
          <p:nvPr/>
        </p:nvSpPr>
        <p:spPr bwMode="auto">
          <a:xfrm flipH="1">
            <a:off x="3814763" y="3810000"/>
            <a:ext cx="379412" cy="185738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7" name="Line 38"/>
          <p:cNvSpPr>
            <a:spLocks noChangeShapeType="1"/>
          </p:cNvSpPr>
          <p:nvPr/>
        </p:nvSpPr>
        <p:spPr bwMode="auto">
          <a:xfrm rot="10800000">
            <a:off x="3205163" y="3906838"/>
            <a:ext cx="58737" cy="103187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8" name="Line 39"/>
          <p:cNvSpPr>
            <a:spLocks noChangeShapeType="1"/>
          </p:cNvSpPr>
          <p:nvPr/>
        </p:nvSpPr>
        <p:spPr bwMode="auto">
          <a:xfrm rot="10800000">
            <a:off x="3124200" y="3316288"/>
            <a:ext cx="76200" cy="228600"/>
          </a:xfrm>
          <a:prstGeom prst="line">
            <a:avLst/>
          </a:prstGeom>
          <a:noFill/>
          <a:ln w="25400">
            <a:solidFill>
              <a:srgbClr val="00CC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89" name="Line 40"/>
          <p:cNvSpPr>
            <a:spLocks noChangeShapeType="1"/>
          </p:cNvSpPr>
          <p:nvPr/>
        </p:nvSpPr>
        <p:spPr bwMode="auto">
          <a:xfrm rot="10800000">
            <a:off x="1295400" y="3721100"/>
            <a:ext cx="268288" cy="20638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90" name="Rectangle 41"/>
          <p:cNvSpPr>
            <a:spLocks/>
          </p:cNvSpPr>
          <p:nvPr/>
        </p:nvSpPr>
        <p:spPr bwMode="auto">
          <a:xfrm rot="4260000">
            <a:off x="1871663" y="3582988"/>
            <a:ext cx="76200" cy="152400"/>
          </a:xfrm>
          <a:prstGeom prst="rect">
            <a:avLst/>
          </a:prstGeom>
          <a:solidFill>
            <a:srgbClr val="80008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91" name="Line 42"/>
          <p:cNvSpPr>
            <a:spLocks noChangeShapeType="1"/>
          </p:cNvSpPr>
          <p:nvPr/>
        </p:nvSpPr>
        <p:spPr bwMode="auto">
          <a:xfrm flipH="1">
            <a:off x="1555750" y="3684588"/>
            <a:ext cx="282575" cy="63500"/>
          </a:xfrm>
          <a:prstGeom prst="line">
            <a:avLst/>
          </a:prstGeom>
          <a:noFill/>
          <a:ln w="254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18475" name="Rectangle 43"/>
          <p:cNvSpPr>
            <a:spLocks/>
          </p:cNvSpPr>
          <p:nvPr/>
        </p:nvSpPr>
        <p:spPr bwMode="auto">
          <a:xfrm>
            <a:off x="3952875" y="1730375"/>
            <a:ext cx="107156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RHIC</a:t>
            </a:r>
          </a:p>
        </p:txBody>
      </p:sp>
      <p:sp>
        <p:nvSpPr>
          <p:cNvPr id="18476" name="Rectangle 44"/>
          <p:cNvSpPr>
            <a:spLocks/>
          </p:cNvSpPr>
          <p:nvPr/>
        </p:nvSpPr>
        <p:spPr bwMode="auto">
          <a:xfrm>
            <a:off x="1503363" y="3284538"/>
            <a:ext cx="635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NSRL</a:t>
            </a:r>
          </a:p>
        </p:txBody>
      </p:sp>
      <p:sp>
        <p:nvSpPr>
          <p:cNvPr id="18477" name="Rectangle 45"/>
          <p:cNvSpPr>
            <a:spLocks/>
          </p:cNvSpPr>
          <p:nvPr/>
        </p:nvSpPr>
        <p:spPr bwMode="auto">
          <a:xfrm>
            <a:off x="-33338" y="3175000"/>
            <a:ext cx="73342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LINAC</a:t>
            </a:r>
          </a:p>
        </p:txBody>
      </p:sp>
      <p:sp>
        <p:nvSpPr>
          <p:cNvPr id="18478" name="Rectangle 46"/>
          <p:cNvSpPr>
            <a:spLocks/>
          </p:cNvSpPr>
          <p:nvPr/>
        </p:nvSpPr>
        <p:spPr bwMode="auto">
          <a:xfrm>
            <a:off x="957263" y="3476625"/>
            <a:ext cx="8080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Booster</a:t>
            </a:r>
          </a:p>
        </p:txBody>
      </p:sp>
      <p:sp>
        <p:nvSpPr>
          <p:cNvPr id="18479" name="Rectangle 47"/>
          <p:cNvSpPr>
            <a:spLocks/>
          </p:cNvSpPr>
          <p:nvPr/>
        </p:nvSpPr>
        <p:spPr bwMode="auto">
          <a:xfrm>
            <a:off x="1951038" y="3886200"/>
            <a:ext cx="6365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AGS</a:t>
            </a:r>
          </a:p>
        </p:txBody>
      </p:sp>
      <p:sp>
        <p:nvSpPr>
          <p:cNvPr id="18480" name="Rectangle 48"/>
          <p:cNvSpPr>
            <a:spLocks/>
          </p:cNvSpPr>
          <p:nvPr/>
        </p:nvSpPr>
        <p:spPr bwMode="auto">
          <a:xfrm>
            <a:off x="4494213" y="5029200"/>
            <a:ext cx="9001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Tandems</a:t>
            </a:r>
          </a:p>
        </p:txBody>
      </p:sp>
      <p:sp>
        <p:nvSpPr>
          <p:cNvPr id="2098" name="Rectangle 49"/>
          <p:cNvSpPr>
            <a:spLocks/>
          </p:cNvSpPr>
          <p:nvPr/>
        </p:nvSpPr>
        <p:spPr bwMode="auto">
          <a:xfrm rot="239999">
            <a:off x="3581400" y="2782888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099" name="Rectangle 50"/>
          <p:cNvSpPr>
            <a:spLocks/>
          </p:cNvSpPr>
          <p:nvPr/>
        </p:nvSpPr>
        <p:spPr bwMode="auto">
          <a:xfrm rot="3119999">
            <a:off x="898526" y="2151062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00" name="Rectangle 51"/>
          <p:cNvSpPr>
            <a:spLocks/>
          </p:cNvSpPr>
          <p:nvPr/>
        </p:nvSpPr>
        <p:spPr bwMode="auto">
          <a:xfrm rot="-779999">
            <a:off x="7829550" y="2525713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01" name="Rectangle 52"/>
          <p:cNvSpPr>
            <a:spLocks/>
          </p:cNvSpPr>
          <p:nvPr/>
        </p:nvSpPr>
        <p:spPr bwMode="auto">
          <a:xfrm rot="1200000">
            <a:off x="8226425" y="1570038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02" name="Rectangle 53"/>
          <p:cNvSpPr>
            <a:spLocks/>
          </p:cNvSpPr>
          <p:nvPr/>
        </p:nvSpPr>
        <p:spPr bwMode="auto">
          <a:xfrm rot="180000">
            <a:off x="5626100" y="1165225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03" name="Rectangle 54"/>
          <p:cNvSpPr>
            <a:spLocks/>
          </p:cNvSpPr>
          <p:nvPr/>
        </p:nvSpPr>
        <p:spPr bwMode="auto">
          <a:xfrm rot="-600000">
            <a:off x="2498725" y="1303338"/>
            <a:ext cx="152400" cy="98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18487" name="Rectangle 55"/>
          <p:cNvSpPr>
            <a:spLocks/>
          </p:cNvSpPr>
          <p:nvPr/>
        </p:nvSpPr>
        <p:spPr bwMode="auto">
          <a:xfrm>
            <a:off x="3762375" y="2859088"/>
            <a:ext cx="133667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STAR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6:00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488" name="Rectangle 56"/>
          <p:cNvSpPr>
            <a:spLocks/>
          </p:cNvSpPr>
          <p:nvPr/>
        </p:nvSpPr>
        <p:spPr bwMode="auto">
          <a:xfrm>
            <a:off x="104775" y="2325688"/>
            <a:ext cx="133667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PHENIX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8:00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489" name="Rectangle 57"/>
          <p:cNvSpPr>
            <a:spLocks/>
          </p:cNvSpPr>
          <p:nvPr/>
        </p:nvSpPr>
        <p:spPr bwMode="auto">
          <a:xfrm>
            <a:off x="2114550" y="1393825"/>
            <a:ext cx="14605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10:00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490" name="Rectangle 58"/>
          <p:cNvSpPr>
            <a:spLocks/>
          </p:cNvSpPr>
          <p:nvPr/>
        </p:nvSpPr>
        <p:spPr bwMode="auto">
          <a:xfrm>
            <a:off x="4933950" y="1258888"/>
            <a:ext cx="20701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Jet/C-Polarimeters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12:00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491" name="Rectangle 59"/>
          <p:cNvSpPr>
            <a:spLocks/>
          </p:cNvSpPr>
          <p:nvPr/>
        </p:nvSpPr>
        <p:spPr bwMode="auto">
          <a:xfrm>
            <a:off x="7402513" y="2565400"/>
            <a:ext cx="13366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u="sng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RF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4:00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492" name="Rectangle 60"/>
          <p:cNvSpPr>
            <a:spLocks/>
          </p:cNvSpPr>
          <p:nvPr/>
        </p:nvSpPr>
        <p:spPr bwMode="auto">
          <a:xfrm>
            <a:off x="7083425" y="1552575"/>
            <a:ext cx="1235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2:00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2110" name="Line 61"/>
          <p:cNvSpPr>
            <a:spLocks noChangeShapeType="1"/>
          </p:cNvSpPr>
          <p:nvPr/>
        </p:nvSpPr>
        <p:spPr bwMode="auto">
          <a:xfrm>
            <a:off x="836613" y="3741738"/>
            <a:ext cx="220662" cy="100012"/>
          </a:xfrm>
          <a:prstGeom prst="line">
            <a:avLst/>
          </a:prstGeom>
          <a:noFill/>
          <a:ln w="254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11" name="Oval 62"/>
          <p:cNvSpPr>
            <a:spLocks/>
          </p:cNvSpPr>
          <p:nvPr/>
        </p:nvSpPr>
        <p:spPr bwMode="auto">
          <a:xfrm>
            <a:off x="1044575" y="3722688"/>
            <a:ext cx="473075" cy="166687"/>
          </a:xfrm>
          <a:prstGeom prst="ellipse">
            <a:avLst/>
          </a:prstGeom>
          <a:noFill/>
          <a:ln w="25400">
            <a:solidFill>
              <a:srgbClr val="33CCCC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12" name="Oval 63"/>
          <p:cNvSpPr>
            <a:spLocks/>
          </p:cNvSpPr>
          <p:nvPr/>
        </p:nvSpPr>
        <p:spPr bwMode="auto">
          <a:xfrm>
            <a:off x="1295400" y="3746500"/>
            <a:ext cx="1981200" cy="758825"/>
          </a:xfrm>
          <a:prstGeom prst="ellipse">
            <a:avLst/>
          </a:prstGeom>
          <a:noFill/>
          <a:ln w="254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2113" name="AutoShape 64"/>
          <p:cNvSpPr>
            <a:spLocks/>
          </p:cNvSpPr>
          <p:nvPr/>
        </p:nvSpPr>
        <p:spPr bwMode="auto">
          <a:xfrm>
            <a:off x="706438" y="3656013"/>
            <a:ext cx="246062" cy="107950"/>
          </a:xfrm>
          <a:custGeom>
            <a:avLst/>
            <a:gdLst>
              <a:gd name="T0" fmla="*/ 0 w 21600"/>
              <a:gd name="T1" fmla="*/ 7737 h 21600"/>
              <a:gd name="T2" fmla="*/ 15943 w 21600"/>
              <a:gd name="T3" fmla="*/ 21600 h 21600"/>
              <a:gd name="T4" fmla="*/ 21600 w 21600"/>
              <a:gd name="T5" fmla="*/ 14507 h 21600"/>
              <a:gd name="T6" fmla="*/ 5657 w 21600"/>
              <a:gd name="T7" fmla="*/ 0 h 21600"/>
              <a:gd name="T8" fmla="*/ 0 w 21600"/>
              <a:gd name="T9" fmla="*/ 7737 h 21600"/>
              <a:gd name="T10" fmla="*/ 0 w 21600"/>
              <a:gd name="T11" fmla="*/ 77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7737"/>
                </a:moveTo>
                <a:lnTo>
                  <a:pt x="15943" y="21600"/>
                </a:lnTo>
                <a:lnTo>
                  <a:pt x="21600" y="14507"/>
                </a:lnTo>
                <a:lnTo>
                  <a:pt x="5657" y="0"/>
                </a:lnTo>
                <a:lnTo>
                  <a:pt x="0" y="7737"/>
                </a:lnTo>
                <a:close/>
                <a:moveTo>
                  <a:pt x="0" y="7737"/>
                </a:moveTo>
              </a:path>
            </a:pathLst>
          </a:custGeom>
          <a:solidFill>
            <a:srgbClr val="0066FF"/>
          </a:solidFill>
          <a:ln w="9525" cap="flat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18497" name="Rectangle 65"/>
          <p:cNvSpPr>
            <a:spLocks/>
          </p:cNvSpPr>
          <p:nvPr/>
        </p:nvSpPr>
        <p:spPr bwMode="auto">
          <a:xfrm>
            <a:off x="554038" y="3352800"/>
            <a:ext cx="59848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EBIS</a:t>
            </a:r>
          </a:p>
        </p:txBody>
      </p:sp>
      <p:grpSp>
        <p:nvGrpSpPr>
          <p:cNvPr id="2115" name="Group 68"/>
          <p:cNvGrpSpPr>
            <a:grpSpLocks/>
          </p:cNvGrpSpPr>
          <p:nvPr/>
        </p:nvGrpSpPr>
        <p:grpSpPr bwMode="auto">
          <a:xfrm>
            <a:off x="4535488" y="3690938"/>
            <a:ext cx="2085975" cy="342900"/>
            <a:chOff x="0" y="0"/>
            <a:chExt cx="1314" cy="216"/>
          </a:xfrm>
        </p:grpSpPr>
        <p:sp>
          <p:nvSpPr>
            <p:cNvPr id="18498" name="Rectangle 66"/>
            <p:cNvSpPr>
              <a:spLocks/>
            </p:cNvSpPr>
            <p:nvPr/>
          </p:nvSpPr>
          <p:spPr bwMode="auto">
            <a:xfrm>
              <a:off x="210" y="0"/>
              <a:ext cx="11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40639" bIns="0"/>
            <a:lstStyle/>
            <a:p>
              <a:pPr marL="3968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MS PGothic" pitchFamily="34" charset="-128"/>
                  <a:sym typeface="Comic Sans MS Bold" charset="0"/>
                </a:rPr>
                <a:t>ERL Test Facility </a:t>
              </a:r>
            </a:p>
          </p:txBody>
        </p:sp>
        <p:sp>
          <p:nvSpPr>
            <p:cNvPr id="18499" name="Line 67"/>
            <p:cNvSpPr>
              <a:spLocks noChangeShapeType="1"/>
            </p:cNvSpPr>
            <p:nvPr/>
          </p:nvSpPr>
          <p:spPr bwMode="auto">
            <a:xfrm flipH="1">
              <a:off x="0" y="106"/>
              <a:ext cx="254" cy="19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 type="arrow" w="med" len="med"/>
            </a:ln>
            <a:effectLst>
              <a:outerShdw blurRad="38100" dist="25399" dir="5400000" algn="ctr" rotWithShape="0">
                <a:schemeClr val="bg2">
                  <a:alpha val="37999"/>
                </a:schemeClr>
              </a:outerShdw>
            </a:effectLst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0000"/>
                </a:solidFill>
                <a:latin typeface="Arial" pitchFamily="34" charset="0"/>
                <a:sym typeface="Arial" pitchFamily="34" charset="0"/>
              </a:endParaRPr>
            </a:p>
          </p:txBody>
        </p:sp>
      </p:grpSp>
      <p:sp>
        <p:nvSpPr>
          <p:cNvPr id="18501" name="Oval 69"/>
          <p:cNvSpPr>
            <a:spLocks/>
          </p:cNvSpPr>
          <p:nvPr/>
        </p:nvSpPr>
        <p:spPr bwMode="auto">
          <a:xfrm>
            <a:off x="965200" y="1227138"/>
            <a:ext cx="7767638" cy="16430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  <p:sp>
        <p:nvSpPr>
          <p:cNvPr id="18502" name="Rectangle 70"/>
          <p:cNvSpPr>
            <a:spLocks/>
          </p:cNvSpPr>
          <p:nvPr/>
        </p:nvSpPr>
        <p:spPr bwMode="auto">
          <a:xfrm>
            <a:off x="76200" y="2298700"/>
            <a:ext cx="2825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</a:t>
            </a:r>
          </a:p>
        </p:txBody>
      </p:sp>
      <p:sp>
        <p:nvSpPr>
          <p:cNvPr id="18503" name="Rectangle 71"/>
          <p:cNvSpPr>
            <a:spLocks/>
          </p:cNvSpPr>
          <p:nvPr/>
        </p:nvSpPr>
        <p:spPr bwMode="auto">
          <a:xfrm>
            <a:off x="3873500" y="2857500"/>
            <a:ext cx="2825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</a:t>
            </a:r>
          </a:p>
        </p:txBody>
      </p:sp>
      <p:sp>
        <p:nvSpPr>
          <p:cNvPr id="18504" name="Rectangle 72"/>
          <p:cNvSpPr>
            <a:spLocks/>
          </p:cNvSpPr>
          <p:nvPr/>
        </p:nvSpPr>
        <p:spPr bwMode="auto">
          <a:xfrm>
            <a:off x="3765550" y="1730375"/>
            <a:ext cx="126841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eRHIC</a:t>
            </a:r>
          </a:p>
        </p:txBody>
      </p:sp>
      <p:pic>
        <p:nvPicPr>
          <p:cNvPr id="18505" name="Picture 7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9885" r="30037" b="10069"/>
          <a:stretch>
            <a:fillRect/>
          </a:stretch>
        </p:blipFill>
        <p:spPr bwMode="auto">
          <a:xfrm>
            <a:off x="5251450" y="836613"/>
            <a:ext cx="9842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06" name="Rectangle 74"/>
          <p:cNvSpPr>
            <a:spLocks/>
          </p:cNvSpPr>
          <p:nvPr/>
        </p:nvSpPr>
        <p:spPr bwMode="auto">
          <a:xfrm>
            <a:off x="5200650" y="1550988"/>
            <a:ext cx="17907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eRHIC-Detector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&amp; Polarimeters</a:t>
            </a:r>
          </a:p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12:00 o</a:t>
            </a:r>
            <a:r>
              <a:rPr lang="ja-JP" altLang="en-US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S PGothic" pitchFamily="34" charset="-128"/>
                <a:sym typeface="Comic Sans MS Bold" charset="0"/>
              </a:rPr>
              <a:t>’</a:t>
            </a:r>
            <a:r>
              <a:rPr lang="en-US" altLang="ja-JP" sz="16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clock</a:t>
            </a:r>
            <a:endParaRPr lang="en-US" sz="160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18507" name="Rectangle 75"/>
          <p:cNvSpPr>
            <a:spLocks/>
          </p:cNvSpPr>
          <p:nvPr/>
        </p:nvSpPr>
        <p:spPr bwMode="auto">
          <a:xfrm>
            <a:off x="495300" y="38100"/>
            <a:ext cx="82296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The next big project: from 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RHIC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 to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  <a:sym typeface="Comic Sans MS Bold" charset="0"/>
              </a:rPr>
              <a:t>eRHIC</a:t>
            </a:r>
            <a:endParaRPr 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04800" y="58674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FF00"/>
                </a:solidFill>
              </a:rPr>
              <a:t>For more info on </a:t>
            </a:r>
            <a:r>
              <a:rPr lang="en-US" b="1" i="1" dirty="0" err="1" smtClean="0">
                <a:solidFill>
                  <a:srgbClr val="FFFF00"/>
                </a:solidFill>
              </a:rPr>
              <a:t>eRHIC</a:t>
            </a:r>
            <a:r>
              <a:rPr lang="en-US" b="1" i="1" dirty="0" smtClean="0">
                <a:solidFill>
                  <a:srgbClr val="FFFF00"/>
                </a:solidFill>
              </a:rPr>
              <a:t> see B. Di </a:t>
            </a:r>
            <a:r>
              <a:rPr lang="en-US" b="1" i="1" dirty="0" err="1" smtClean="0">
                <a:solidFill>
                  <a:srgbClr val="FFFF00"/>
                </a:solidFill>
              </a:rPr>
              <a:t>Ruzza’s</a:t>
            </a:r>
            <a:r>
              <a:rPr lang="en-US" b="1" i="1" dirty="0" smtClean="0">
                <a:solidFill>
                  <a:srgbClr val="FFFF00"/>
                </a:solidFill>
              </a:rPr>
              <a:t> talk and poster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62247448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5" grpId="0" autoUpdateAnimBg="0"/>
      <p:bldP spid="18490" grpId="0" autoUpdateAnimBg="0"/>
      <p:bldP spid="18501" grpId="0" animBg="1"/>
      <p:bldP spid="18502" grpId="0" autoUpdateAnimBg="0"/>
      <p:bldP spid="18503" grpId="0" autoUpdateAnimBg="0"/>
      <p:bldP spid="18504" grpId="0" autoUpdateAnimBg="0"/>
      <p:bldP spid="1850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November 30,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Young Scientists Workshop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9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4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72706" name="Equation" r:id="rId5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8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2589739" y="52626"/>
            <a:ext cx="274426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Physics goals</a:t>
            </a:r>
          </a:p>
          <a:p>
            <a:endParaRPr lang="en-US" dirty="0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4600" y="685800"/>
            <a:ext cx="1816100" cy="2044700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5410200" y="2667000"/>
            <a:ext cx="373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cs typeface="Arial"/>
              </a:rPr>
              <a:t>In a fast moving nucleon the longitudinal size squeezes like a “pizza” but transverse size remains about 1 fm (10</a:t>
            </a:r>
            <a:r>
              <a:rPr lang="en-US" sz="1400" b="1" baseline="30000" dirty="0" smtClean="0">
                <a:cs typeface="Arial"/>
              </a:rPr>
              <a:t>-15</a:t>
            </a:r>
            <a:r>
              <a:rPr lang="en-US" sz="1400" b="1" dirty="0" smtClean="0">
                <a:cs typeface="Arial"/>
              </a:rPr>
              <a:t>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5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EF66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6B8"/>
      </a:accent5>
      <a:accent6>
        <a:srgbClr val="2D2D8A"/>
      </a:accent6>
      <a:hlink>
        <a:srgbClr val="009999"/>
      </a:hlink>
      <a:folHlink>
        <a:srgbClr val="99CC00"/>
      </a:folHlink>
    </a:clrScheme>
    <a:fontScheme name="Crayons">
      <a:majorFont>
        <a:latin typeface="Comic Sans MS Bold"/>
        <a:ea typeface="ヒラギノ明朝 ProN W6"/>
        <a:cs typeface="ヒラギノ明朝 ProN W6"/>
      </a:majorFont>
      <a:minorFont>
        <a:latin typeface="Comic Sans MS Bold"/>
        <a:ea typeface="ヒラギノ明朝 ProN W6"/>
        <a:cs typeface="ヒラギノ明朝 ProN W6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:a="http://schemas.openxmlformats.org/drawingml/2006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6987</TotalTime>
  <Words>2007</Words>
  <Application>Microsoft Macintosh PowerPoint</Application>
  <PresentationFormat>On-screen Show (4:3)</PresentationFormat>
  <Paragraphs>355</Paragraphs>
  <Slides>25</Slides>
  <Notes>3</Notes>
  <HiddenSlides>0</HiddenSlides>
  <MMClips>0</MMClips>
  <ScaleCrop>false</ScaleCrop>
  <HeadingPairs>
    <vt:vector size="6" baseType="variant">
      <vt:variant>
        <vt:lpstr>Design Template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Office Theme</vt:lpstr>
      <vt:lpstr>Title &amp; Bullets</vt:lpstr>
      <vt:lpstr>Crayons</vt:lpstr>
      <vt:lpstr>Equation</vt:lpstr>
      <vt:lpstr>Physics at the future eRHIC a quantum “femto”-scope to investigate the 3D-structure of the Nuclei</vt:lpstr>
      <vt:lpstr>Slide 2</vt:lpstr>
      <vt:lpstr>Slide 3</vt:lpstr>
      <vt:lpstr>Slide 4</vt:lpstr>
      <vt:lpstr>Goal: Looking deeper and deeper inside!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Conclusions</vt:lpstr>
      <vt:lpstr>On Value of Fundamental Science 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Designing the eRHIC Detector</vt:lpstr>
      <vt:lpstr>Collider physics brings short term applications too!</vt:lpstr>
      <vt:lpstr>Collider physics brings short term applications too!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eRHIC, a quantum super-microscope …</dc:title>
  <dc:creator>benedetto</dc:creator>
  <cp:lastModifiedBy>Salvatore Fazio</cp:lastModifiedBy>
  <cp:revision>221</cp:revision>
  <dcterms:created xsi:type="dcterms:W3CDTF">2012-11-30T00:44:27Z</dcterms:created>
  <dcterms:modified xsi:type="dcterms:W3CDTF">2012-11-30T12:19:24Z</dcterms:modified>
</cp:coreProperties>
</file>